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3"/>
  </p:notesMasterIdLst>
  <p:sldIdLst>
    <p:sldId id="256" r:id="rId2"/>
    <p:sldId id="299" r:id="rId3"/>
    <p:sldId id="300" r:id="rId4"/>
    <p:sldId id="298" r:id="rId5"/>
    <p:sldId id="297" r:id="rId6"/>
    <p:sldId id="296" r:id="rId7"/>
    <p:sldId id="304" r:id="rId8"/>
    <p:sldId id="302" r:id="rId9"/>
    <p:sldId id="306" r:id="rId10"/>
    <p:sldId id="305" r:id="rId11"/>
    <p:sldId id="275" r:id="rId12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pos="3863" userDrawn="1">
          <p15:clr>
            <a:srgbClr val="A4A3A4"/>
          </p15:clr>
        </p15:guide>
        <p15:guide id="2" orient="horz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il teme 1 - Isticanj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F1AB2-1976-4502-BF36-3FF5EA218861}" styleName="Srednji stil 4 - Isticanj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84E427A-3D55-4303-BF80-6455036E1DE7}" styleName="Stil teme 1 - Isticanj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75DCB02-9BB8-47FD-8907-85C794F793BA}" styleName="Stil teme 1 - Isticanj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125E5076-3810-47DD-B79F-674D7AD40C01}" styleName="Tamni stil 1 - Isticanj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Tamni stil 1 - Isticanje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Tamni stil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113A9D2-9D6B-4929-AA2D-F23B5EE8CBE7}" styleName="Stil teme 2 - Isticanje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8799B23B-EC83-4686-B30A-512413B5E67A}" styleName="Svijetli stil 3 - Isticanj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CAF9ED-07DC-4A11-8D7F-57B35C25682E}" styleName="Srednji stil 1 - Isticanj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60746" autoAdjust="0"/>
  </p:normalViewPr>
  <p:slideViewPr>
    <p:cSldViewPr snapToGrid="0">
      <p:cViewPr>
        <p:scale>
          <a:sx n="81" d="100"/>
          <a:sy n="81" d="100"/>
        </p:scale>
        <p:origin x="-710" y="-245"/>
      </p:cViewPr>
      <p:guideLst>
        <p:guide orient="horz" pos="2183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EB8CCD-A60B-456E-B241-BD7DFC717AED}" type="datetimeFigureOut">
              <a:rPr lang="hr-HR" smtClean="0"/>
              <a:pPr/>
              <a:t>14.11.2018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BCD3B6-6F0E-468B-860B-208F93826F6F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834474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CD3B6-6F0E-468B-860B-208F93826F6F}" type="slidenum">
              <a:rPr lang="hr-HR" smtClean="0"/>
              <a:pPr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949446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CD3B6-6F0E-468B-860B-208F93826F6F}" type="slidenum">
              <a:rPr lang="hr-HR" smtClean="0"/>
              <a:pPr/>
              <a:t>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490263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D2FAFE-22B1-43A9-ADAD-B5120C512EEB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75325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OBRAZLOŽENJE</a:t>
            </a:r>
            <a:r>
              <a:rPr lang="hr-HR" baseline="0" dirty="0" smtClean="0"/>
              <a:t> UZ ZAKON:</a:t>
            </a:r>
            <a:endParaRPr lang="hr-HR" dirty="0" smtClean="0"/>
          </a:p>
          <a:p>
            <a:r>
              <a:rPr lang="hr-HR" dirty="0" smtClean="0"/>
              <a:t>S obzirom da se očekivalo da će ovaj Zakon stupiti na snagu 1. travnja 2017. godine, za provedbu novosti predviđenih ovim Zakonom u Državnom proračunu Republike Hrvatske za 2017. godinu osigurano je dodatnih 174.667.000,00 kuna.</a:t>
            </a:r>
          </a:p>
          <a:p>
            <a:endParaRPr lang="hr-HR" dirty="0" smtClean="0"/>
          </a:p>
          <a:p>
            <a:r>
              <a:rPr lang="hr-HR" dirty="0" smtClean="0"/>
              <a:t>Prema PFU Obrascu u Državnom proračunu Republike Hrvatske za 2018. godinu za provedbu ovog Zakona, u odnosu na postojeće zakonsko rješenje, potrebno je osigurati dodatnih 219,2 milijuna kuna na poziciji Ministarstva hrvatskih branitelja, što u odnosu na sredstva osigurana u 2017. godini predstavlja povećanje od 44,5 milijuna kuna. Također, na pozicijama Ministarstva rada i mirovinskog sustava u 2018. godini bit će potrebno osigurati dodatnih 64 milijuna kuna. </a:t>
            </a:r>
          </a:p>
          <a:p>
            <a:endParaRPr lang="hr-HR" dirty="0" smtClean="0"/>
          </a:p>
          <a:p>
            <a:r>
              <a:rPr lang="hr-HR" dirty="0" smtClean="0"/>
              <a:t>Sva sredstva potrebna za provedbu ovog Zakona osigurana su u okviru limita ukupnih rashoda Državnog proračuna Republike Hrvatske za razdoblje 2018. - 2020. utvrđenog Smjernicama ekonomske i fiskalne politike za razdoblje 2018. - 2020.</a:t>
            </a:r>
          </a:p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CD3B6-6F0E-468B-860B-208F93826F6F}" type="slidenum">
              <a:rPr lang="hr-HR" smtClean="0"/>
              <a:pPr/>
              <a:t>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078816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C78D5D7-2EB8-48D2-A790-0E301CB60B33}" type="datetime1">
              <a:rPr lang="hr-HR" smtClean="0"/>
              <a:pPr/>
              <a:t>14.11.2018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9E085A5B-8C91-4CD4-A207-850F9F04D7C3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67330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631F8-F558-4ABB-8F94-32A9D00E9D58}" type="datetime1">
              <a:rPr lang="hr-HR" smtClean="0"/>
              <a:pPr/>
              <a:t>14.11.2018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85A5B-8C91-4CD4-A207-850F9F04D7C3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75839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9B465EC-1693-4BC0-BC3B-F466CD58742F}" type="datetime1">
              <a:rPr lang="hr-HR" smtClean="0"/>
              <a:pPr/>
              <a:t>14.11.2018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9E085A5B-8C91-4CD4-A207-850F9F04D7C3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53459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CC15C-663E-4E4C-8929-FFC0A7F922B8}" type="datetime1">
              <a:rPr lang="hr-HR" smtClean="0"/>
              <a:pPr/>
              <a:t>14.11.2018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9E085A5B-8C91-4CD4-A207-850F9F04D7C3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68700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9B78417F-C16B-4A38-A092-4C8351D10951}" type="datetime1">
              <a:rPr lang="hr-HR" smtClean="0"/>
              <a:pPr/>
              <a:t>14.11.2018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9E085A5B-8C91-4CD4-A207-850F9F04D7C3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35171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D0DF9-A608-4E6F-9306-450C43960AFC}" type="datetime1">
              <a:rPr lang="hr-HR" smtClean="0"/>
              <a:pPr/>
              <a:t>14.11.2018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85A5B-8C91-4CD4-A207-850F9F04D7C3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05538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3DBB5-C351-4FDE-880C-B4461F87EB6E}" type="datetime1">
              <a:rPr lang="hr-HR" smtClean="0"/>
              <a:pPr/>
              <a:t>14.11.2018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85A5B-8C91-4CD4-A207-850F9F04D7C3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23051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B61EC-5610-402B-A3C9-6C4FD34C088F}" type="datetime1">
              <a:rPr lang="hr-HR" smtClean="0"/>
              <a:pPr/>
              <a:t>14.11.2018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85A5B-8C91-4CD4-A207-850F9F04D7C3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056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65BDD-AEAD-42CB-93A1-BE4A0D42C990}" type="datetime1">
              <a:rPr lang="hr-HR" smtClean="0"/>
              <a:pPr/>
              <a:t>14.11.2018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85A5B-8C91-4CD4-A207-850F9F04D7C3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05254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FA502F2-7EAC-43CD-9856-87DA620CE8F2}" type="datetime1">
              <a:rPr lang="hr-HR" smtClean="0"/>
              <a:pPr/>
              <a:t>14.11.2018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9E085A5B-8C91-4CD4-A207-850F9F04D7C3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599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2A5E1-B3F0-4350-987C-D97499343232}" type="datetime1">
              <a:rPr lang="hr-HR" smtClean="0"/>
              <a:pPr/>
              <a:t>14.11.2018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85A5B-8C91-4CD4-A207-850F9F04D7C3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85448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1E738A6-233A-44F8-A069-B0423AAA8A5E}" type="datetime1">
              <a:rPr lang="hr-HR" smtClean="0"/>
              <a:pPr/>
              <a:t>14.11.2018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9E085A5B-8C91-4CD4-A207-850F9F04D7C3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93762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599225" y="1443218"/>
            <a:ext cx="10993549" cy="1475013"/>
          </a:xfrm>
        </p:spPr>
        <p:txBody>
          <a:bodyPr>
            <a:normAutofit/>
          </a:bodyPr>
          <a:lstStyle/>
          <a:p>
            <a:pPr algn="ctr"/>
            <a:r>
              <a:rPr lang="hr-HR" dirty="0" err="1" smtClean="0"/>
              <a:t>ZAKONODAVNe</a:t>
            </a:r>
            <a:r>
              <a:rPr lang="hr-HR" dirty="0" smtClean="0"/>
              <a:t>  </a:t>
            </a:r>
            <a:r>
              <a:rPr lang="hr-HR" dirty="0" err="1" smtClean="0"/>
              <a:t>AKTIVNOSTi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7853" y="146924"/>
            <a:ext cx="1296292" cy="1296294"/>
          </a:xfrm>
          <a:prstGeom prst="ellipse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05644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PRAVA IZ MIROVINSKOG OSIGURANJA</a:t>
            </a:r>
            <a:br>
              <a:rPr lang="hr-HR" dirty="0" smtClean="0"/>
            </a:br>
            <a:r>
              <a:rPr lang="hr-HR" dirty="0" smtClean="0"/>
              <a:t>dodatna SREDSTVA na poziciji MRMS</a:t>
            </a:r>
            <a:endParaRPr lang="hr-HR" dirty="0"/>
          </a:p>
        </p:txBody>
      </p:sp>
      <p:sp>
        <p:nvSpPr>
          <p:cNvPr id="33" name="Prostoručno 32"/>
          <p:cNvSpPr/>
          <p:nvPr/>
        </p:nvSpPr>
        <p:spPr>
          <a:xfrm>
            <a:off x="581192" y="3054455"/>
            <a:ext cx="11029615" cy="459112"/>
          </a:xfrm>
          <a:custGeom>
            <a:avLst/>
            <a:gdLst>
              <a:gd name="connsiteX0" fmla="*/ 0 w 11029615"/>
              <a:gd name="connsiteY0" fmla="*/ 0 h 459112"/>
              <a:gd name="connsiteX1" fmla="*/ 11029615 w 11029615"/>
              <a:gd name="connsiteY1" fmla="*/ 0 h 459112"/>
              <a:gd name="connsiteX2" fmla="*/ 11029615 w 11029615"/>
              <a:gd name="connsiteY2" fmla="*/ 459112 h 459112"/>
              <a:gd name="connsiteX3" fmla="*/ 0 w 11029615"/>
              <a:gd name="connsiteY3" fmla="*/ 459112 h 459112"/>
              <a:gd name="connsiteX4" fmla="*/ 0 w 11029615"/>
              <a:gd name="connsiteY4" fmla="*/ 0 h 4591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029615" h="459112">
                <a:moveTo>
                  <a:pt x="0" y="0"/>
                </a:moveTo>
                <a:lnTo>
                  <a:pt x="11029615" y="0"/>
                </a:lnTo>
                <a:lnTo>
                  <a:pt x="11029615" y="459112"/>
                </a:lnTo>
                <a:lnTo>
                  <a:pt x="0" y="459112"/>
                </a:lnTo>
                <a:lnTo>
                  <a:pt x="0" y="0"/>
                </a:lnTo>
                <a:close/>
              </a:path>
            </a:pathLst>
          </a:cu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35400" h="16350" prst="relaxedInset"/>
            <a:contourClr>
              <a:schemeClr val="bg1"/>
            </a:contourClr>
          </a:sp3d>
        </p:spPr>
        <p:style>
          <a:lnRef idx="1">
            <a:schemeClr val="accent2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56021" tIns="229108" rIns="856021" bIns="78232" numCol="1" spcCol="1270" anchor="t" anchorCtr="0">
            <a:noAutofit/>
          </a:bodyPr>
          <a:lstStyle/>
          <a:p>
            <a:pPr marL="57150" lvl="1" indent="-57150" algn="l" defTabSz="4889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hr-HR" sz="1100" kern="1200" smtClean="0"/>
              <a:t>17 mil. kn (1074 korisnika)</a:t>
            </a:r>
            <a:endParaRPr lang="hr-HR" sz="1100" kern="1200"/>
          </a:p>
        </p:txBody>
      </p:sp>
      <p:sp>
        <p:nvSpPr>
          <p:cNvPr id="34" name="Prostoručno 33"/>
          <p:cNvSpPr/>
          <p:nvPr/>
        </p:nvSpPr>
        <p:spPr>
          <a:xfrm>
            <a:off x="581192" y="3829799"/>
            <a:ext cx="11029615" cy="459112"/>
          </a:xfrm>
          <a:custGeom>
            <a:avLst/>
            <a:gdLst>
              <a:gd name="connsiteX0" fmla="*/ 0 w 11029615"/>
              <a:gd name="connsiteY0" fmla="*/ 0 h 459112"/>
              <a:gd name="connsiteX1" fmla="*/ 11029615 w 11029615"/>
              <a:gd name="connsiteY1" fmla="*/ 0 h 459112"/>
              <a:gd name="connsiteX2" fmla="*/ 11029615 w 11029615"/>
              <a:gd name="connsiteY2" fmla="*/ 459112 h 459112"/>
              <a:gd name="connsiteX3" fmla="*/ 0 w 11029615"/>
              <a:gd name="connsiteY3" fmla="*/ 459112 h 459112"/>
              <a:gd name="connsiteX4" fmla="*/ 0 w 11029615"/>
              <a:gd name="connsiteY4" fmla="*/ 0 h 4591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029615" h="459112">
                <a:moveTo>
                  <a:pt x="0" y="0"/>
                </a:moveTo>
                <a:lnTo>
                  <a:pt x="11029615" y="0"/>
                </a:lnTo>
                <a:lnTo>
                  <a:pt x="11029615" y="459112"/>
                </a:lnTo>
                <a:lnTo>
                  <a:pt x="0" y="459112"/>
                </a:lnTo>
                <a:lnTo>
                  <a:pt x="0" y="0"/>
                </a:lnTo>
                <a:close/>
              </a:path>
            </a:pathLst>
          </a:cu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35400" h="16350" prst="relaxedInset"/>
            <a:contourClr>
              <a:schemeClr val="bg1"/>
            </a:contourClr>
          </a:sp3d>
        </p:spPr>
        <p:style>
          <a:lnRef idx="1">
            <a:schemeClr val="accent2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56021" tIns="229108" rIns="856021" bIns="78232" numCol="1" spcCol="1270" anchor="t" anchorCtr="0">
            <a:noAutofit/>
          </a:bodyPr>
          <a:lstStyle/>
          <a:p>
            <a:pPr marL="57150" lvl="1" indent="-57150" algn="l" defTabSz="4889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hr-HR" sz="1100" kern="1200" smtClean="0"/>
              <a:t>25 mil. kn ( 3331 korisnik)</a:t>
            </a:r>
            <a:endParaRPr lang="hr-HR" sz="1100" kern="1200"/>
          </a:p>
        </p:txBody>
      </p:sp>
      <p:sp>
        <p:nvSpPr>
          <p:cNvPr id="35" name="Prostoručno 34"/>
          <p:cNvSpPr/>
          <p:nvPr/>
        </p:nvSpPr>
        <p:spPr>
          <a:xfrm>
            <a:off x="1132672" y="3572968"/>
            <a:ext cx="9461446" cy="419190"/>
          </a:xfrm>
          <a:custGeom>
            <a:avLst/>
            <a:gdLst>
              <a:gd name="connsiteX0" fmla="*/ 0 w 9461446"/>
              <a:gd name="connsiteY0" fmla="*/ 69866 h 419190"/>
              <a:gd name="connsiteX1" fmla="*/ 69866 w 9461446"/>
              <a:gd name="connsiteY1" fmla="*/ 0 h 419190"/>
              <a:gd name="connsiteX2" fmla="*/ 9391580 w 9461446"/>
              <a:gd name="connsiteY2" fmla="*/ 0 h 419190"/>
              <a:gd name="connsiteX3" fmla="*/ 9461446 w 9461446"/>
              <a:gd name="connsiteY3" fmla="*/ 69866 h 419190"/>
              <a:gd name="connsiteX4" fmla="*/ 9461446 w 9461446"/>
              <a:gd name="connsiteY4" fmla="*/ 349324 h 419190"/>
              <a:gd name="connsiteX5" fmla="*/ 9391580 w 9461446"/>
              <a:gd name="connsiteY5" fmla="*/ 419190 h 419190"/>
              <a:gd name="connsiteX6" fmla="*/ 69866 w 9461446"/>
              <a:gd name="connsiteY6" fmla="*/ 419190 h 419190"/>
              <a:gd name="connsiteX7" fmla="*/ 0 w 9461446"/>
              <a:gd name="connsiteY7" fmla="*/ 349324 h 419190"/>
              <a:gd name="connsiteX8" fmla="*/ 0 w 9461446"/>
              <a:gd name="connsiteY8" fmla="*/ 69866 h 419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461446" h="419190">
                <a:moveTo>
                  <a:pt x="0" y="69866"/>
                </a:moveTo>
                <a:cubicBezTo>
                  <a:pt x="0" y="31280"/>
                  <a:pt x="31280" y="0"/>
                  <a:pt x="69866" y="0"/>
                </a:cubicBezTo>
                <a:lnTo>
                  <a:pt x="9391580" y="0"/>
                </a:lnTo>
                <a:cubicBezTo>
                  <a:pt x="9430166" y="0"/>
                  <a:pt x="9461446" y="31280"/>
                  <a:pt x="9461446" y="69866"/>
                </a:cubicBezTo>
                <a:lnTo>
                  <a:pt x="9461446" y="349324"/>
                </a:lnTo>
                <a:cubicBezTo>
                  <a:pt x="9461446" y="387910"/>
                  <a:pt x="9430166" y="419190"/>
                  <a:pt x="9391580" y="419190"/>
                </a:cubicBezTo>
                <a:lnTo>
                  <a:pt x="69866" y="419190"/>
                </a:lnTo>
                <a:cubicBezTo>
                  <a:pt x="31280" y="419190"/>
                  <a:pt x="0" y="387910"/>
                  <a:pt x="0" y="349324"/>
                </a:cubicBezTo>
                <a:lnTo>
                  <a:pt x="0" y="69866"/>
                </a:lnTo>
                <a:close/>
              </a:path>
            </a:pathLst>
          </a:cu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hueOff val="0"/>
              <a:satOff val="0"/>
              <a:lumOff val="0"/>
              <a:alphaOff val="0"/>
            </a:schemeClr>
          </a:fillRef>
          <a:effectRef idx="2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12288" tIns="20463" rIns="312288" bIns="20463" numCol="1" spcCol="1270" anchor="ctr" anchorCtr="0">
            <a:noAutofit/>
          </a:bodyPr>
          <a:lstStyle/>
          <a:p>
            <a:pPr lvl="0" algn="l" defTabSz="7112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1600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Povoljniji uvjeti </a:t>
            </a:r>
            <a:r>
              <a:rPr lang="hr-HR" sz="1600" kern="1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 STAROSNU MIROVINU </a:t>
            </a:r>
            <a:r>
              <a:rPr lang="hr-HR" sz="1600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zbog snižavanje dobne granice ovisno o duljini sudjelovanja u borbenom sektoru</a:t>
            </a:r>
            <a:endParaRPr lang="hr-HR" sz="16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6" name="Prostoručno 35"/>
          <p:cNvSpPr/>
          <p:nvPr/>
        </p:nvSpPr>
        <p:spPr>
          <a:xfrm>
            <a:off x="581192" y="4605142"/>
            <a:ext cx="11029615" cy="459112"/>
          </a:xfrm>
          <a:custGeom>
            <a:avLst/>
            <a:gdLst>
              <a:gd name="connsiteX0" fmla="*/ 0 w 11029615"/>
              <a:gd name="connsiteY0" fmla="*/ 0 h 459112"/>
              <a:gd name="connsiteX1" fmla="*/ 11029615 w 11029615"/>
              <a:gd name="connsiteY1" fmla="*/ 0 h 459112"/>
              <a:gd name="connsiteX2" fmla="*/ 11029615 w 11029615"/>
              <a:gd name="connsiteY2" fmla="*/ 459112 h 459112"/>
              <a:gd name="connsiteX3" fmla="*/ 0 w 11029615"/>
              <a:gd name="connsiteY3" fmla="*/ 459112 h 459112"/>
              <a:gd name="connsiteX4" fmla="*/ 0 w 11029615"/>
              <a:gd name="connsiteY4" fmla="*/ 0 h 4591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029615" h="459112">
                <a:moveTo>
                  <a:pt x="0" y="0"/>
                </a:moveTo>
                <a:lnTo>
                  <a:pt x="11029615" y="0"/>
                </a:lnTo>
                <a:lnTo>
                  <a:pt x="11029615" y="459112"/>
                </a:lnTo>
                <a:lnTo>
                  <a:pt x="0" y="459112"/>
                </a:lnTo>
                <a:lnTo>
                  <a:pt x="0" y="0"/>
                </a:lnTo>
                <a:close/>
              </a:path>
            </a:pathLst>
          </a:cu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35400" h="16350" prst="relaxedInset"/>
            <a:contourClr>
              <a:schemeClr val="bg1"/>
            </a:contourClr>
          </a:sp3d>
        </p:spPr>
        <p:style>
          <a:lnRef idx="1">
            <a:schemeClr val="accent2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56021" tIns="229108" rIns="856021" bIns="78232" numCol="1" spcCol="1270" anchor="t" anchorCtr="0">
            <a:noAutofit/>
          </a:bodyPr>
          <a:lstStyle/>
          <a:p>
            <a:pPr marL="57150" lvl="1" indent="-57150" algn="l" defTabSz="4889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hr-HR" sz="1100" kern="1200" smtClean="0"/>
              <a:t>67 mil. kn (3742 korisnika)</a:t>
            </a:r>
            <a:endParaRPr lang="hr-HR" sz="1100" kern="1200"/>
          </a:p>
        </p:txBody>
      </p:sp>
      <p:sp>
        <p:nvSpPr>
          <p:cNvPr id="37" name="Prostoručno 36"/>
          <p:cNvSpPr/>
          <p:nvPr/>
        </p:nvSpPr>
        <p:spPr>
          <a:xfrm>
            <a:off x="1132672" y="4348311"/>
            <a:ext cx="9461446" cy="419190"/>
          </a:xfrm>
          <a:custGeom>
            <a:avLst/>
            <a:gdLst>
              <a:gd name="connsiteX0" fmla="*/ 0 w 9461446"/>
              <a:gd name="connsiteY0" fmla="*/ 69866 h 419190"/>
              <a:gd name="connsiteX1" fmla="*/ 69866 w 9461446"/>
              <a:gd name="connsiteY1" fmla="*/ 0 h 419190"/>
              <a:gd name="connsiteX2" fmla="*/ 9391580 w 9461446"/>
              <a:gd name="connsiteY2" fmla="*/ 0 h 419190"/>
              <a:gd name="connsiteX3" fmla="*/ 9461446 w 9461446"/>
              <a:gd name="connsiteY3" fmla="*/ 69866 h 419190"/>
              <a:gd name="connsiteX4" fmla="*/ 9461446 w 9461446"/>
              <a:gd name="connsiteY4" fmla="*/ 349324 h 419190"/>
              <a:gd name="connsiteX5" fmla="*/ 9391580 w 9461446"/>
              <a:gd name="connsiteY5" fmla="*/ 419190 h 419190"/>
              <a:gd name="connsiteX6" fmla="*/ 69866 w 9461446"/>
              <a:gd name="connsiteY6" fmla="*/ 419190 h 419190"/>
              <a:gd name="connsiteX7" fmla="*/ 0 w 9461446"/>
              <a:gd name="connsiteY7" fmla="*/ 349324 h 419190"/>
              <a:gd name="connsiteX8" fmla="*/ 0 w 9461446"/>
              <a:gd name="connsiteY8" fmla="*/ 69866 h 419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461446" h="419190">
                <a:moveTo>
                  <a:pt x="0" y="69866"/>
                </a:moveTo>
                <a:cubicBezTo>
                  <a:pt x="0" y="31280"/>
                  <a:pt x="31280" y="0"/>
                  <a:pt x="69866" y="0"/>
                </a:cubicBezTo>
                <a:lnTo>
                  <a:pt x="9391580" y="0"/>
                </a:lnTo>
                <a:cubicBezTo>
                  <a:pt x="9430166" y="0"/>
                  <a:pt x="9461446" y="31280"/>
                  <a:pt x="9461446" y="69866"/>
                </a:cubicBezTo>
                <a:lnTo>
                  <a:pt x="9461446" y="349324"/>
                </a:lnTo>
                <a:cubicBezTo>
                  <a:pt x="9461446" y="387910"/>
                  <a:pt x="9430166" y="419190"/>
                  <a:pt x="9391580" y="419190"/>
                </a:cubicBezTo>
                <a:lnTo>
                  <a:pt x="69866" y="419190"/>
                </a:lnTo>
                <a:cubicBezTo>
                  <a:pt x="31280" y="419190"/>
                  <a:pt x="0" y="387910"/>
                  <a:pt x="0" y="349324"/>
                </a:cubicBezTo>
                <a:lnTo>
                  <a:pt x="0" y="69866"/>
                </a:lnTo>
                <a:close/>
              </a:path>
            </a:pathLst>
          </a:cu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hueOff val="0"/>
              <a:satOff val="0"/>
              <a:lumOff val="0"/>
              <a:alphaOff val="0"/>
            </a:schemeClr>
          </a:fillRef>
          <a:effectRef idx="2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12288" tIns="20463" rIns="312288" bIns="20463" numCol="1" spcCol="1270" anchor="ctr" anchorCtr="0">
            <a:noAutofit/>
          </a:bodyPr>
          <a:lstStyle/>
          <a:p>
            <a:pPr lvl="0" algn="l" defTabSz="7112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1600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Povoljniji uvjeti za </a:t>
            </a:r>
            <a:r>
              <a:rPr lang="hr-HR" sz="1600" kern="1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OBITELJSKU MIROVINU </a:t>
            </a:r>
            <a:r>
              <a:rPr lang="hr-HR" sz="1600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 bračne/izvanbračne drugove i djecu HB i HRVI</a:t>
            </a:r>
            <a:endParaRPr lang="hr-HR" sz="16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Prostoručno 37"/>
          <p:cNvSpPr/>
          <p:nvPr/>
        </p:nvSpPr>
        <p:spPr>
          <a:xfrm>
            <a:off x="581192" y="5380485"/>
            <a:ext cx="11029615" cy="598974"/>
          </a:xfrm>
          <a:custGeom>
            <a:avLst/>
            <a:gdLst>
              <a:gd name="connsiteX0" fmla="*/ 0 w 11029615"/>
              <a:gd name="connsiteY0" fmla="*/ 0 h 459112"/>
              <a:gd name="connsiteX1" fmla="*/ 11029615 w 11029615"/>
              <a:gd name="connsiteY1" fmla="*/ 0 h 459112"/>
              <a:gd name="connsiteX2" fmla="*/ 11029615 w 11029615"/>
              <a:gd name="connsiteY2" fmla="*/ 459112 h 459112"/>
              <a:gd name="connsiteX3" fmla="*/ 0 w 11029615"/>
              <a:gd name="connsiteY3" fmla="*/ 459112 h 459112"/>
              <a:gd name="connsiteX4" fmla="*/ 0 w 11029615"/>
              <a:gd name="connsiteY4" fmla="*/ 0 h 4591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029615" h="459112">
                <a:moveTo>
                  <a:pt x="0" y="0"/>
                </a:moveTo>
                <a:lnTo>
                  <a:pt x="11029615" y="0"/>
                </a:lnTo>
                <a:lnTo>
                  <a:pt x="11029615" y="459112"/>
                </a:lnTo>
                <a:lnTo>
                  <a:pt x="0" y="459112"/>
                </a:lnTo>
                <a:lnTo>
                  <a:pt x="0" y="0"/>
                </a:lnTo>
                <a:close/>
              </a:path>
            </a:pathLst>
          </a:cu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35400" h="16350" prst="relaxedInset"/>
            <a:contourClr>
              <a:schemeClr val="bg1"/>
            </a:contourClr>
          </a:sp3d>
        </p:spPr>
        <p:style>
          <a:lnRef idx="1">
            <a:schemeClr val="accent2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56021" tIns="229108" rIns="856021" bIns="78232" numCol="1" spcCol="1270" anchor="t" anchorCtr="0">
            <a:noAutofit/>
          </a:bodyPr>
          <a:lstStyle/>
          <a:p>
            <a:pPr marL="57150" lvl="1" indent="-57150" defTabSz="4889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Tx/>
              <a:buChar char="••"/>
            </a:pPr>
            <a:r>
              <a:rPr lang="hr-HR" sz="11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64 </a:t>
            </a:r>
            <a:r>
              <a:rPr lang="hr-HR" sz="1100" dirty="0" err="1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mil</a:t>
            </a:r>
            <a:r>
              <a:rPr lang="hr-HR" sz="11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. kn za 2018. godinu</a:t>
            </a:r>
          </a:p>
          <a:p>
            <a:pPr marL="57150" lvl="1" indent="-57150" defTabSz="4889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Tx/>
              <a:buChar char="••"/>
            </a:pPr>
            <a:r>
              <a:rPr lang="hr-HR" sz="11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95 </a:t>
            </a:r>
            <a:r>
              <a:rPr lang="hr-HR" sz="1100" dirty="0" err="1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mil</a:t>
            </a:r>
            <a:r>
              <a:rPr lang="hr-HR" sz="11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. kn  za 2019. godinu ( </a:t>
            </a:r>
            <a:r>
              <a:rPr lang="hr-HR" sz="1100" dirty="0" smtClean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34.766 </a:t>
            </a:r>
            <a:r>
              <a:rPr lang="hr-HR" sz="11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korisnika)</a:t>
            </a:r>
          </a:p>
        </p:txBody>
      </p:sp>
      <p:sp>
        <p:nvSpPr>
          <p:cNvPr id="39" name="Prostoručno 38"/>
          <p:cNvSpPr/>
          <p:nvPr/>
        </p:nvSpPr>
        <p:spPr>
          <a:xfrm>
            <a:off x="1132672" y="5123654"/>
            <a:ext cx="9461446" cy="419190"/>
          </a:xfrm>
          <a:custGeom>
            <a:avLst/>
            <a:gdLst>
              <a:gd name="connsiteX0" fmla="*/ 0 w 9461446"/>
              <a:gd name="connsiteY0" fmla="*/ 69866 h 419190"/>
              <a:gd name="connsiteX1" fmla="*/ 69866 w 9461446"/>
              <a:gd name="connsiteY1" fmla="*/ 0 h 419190"/>
              <a:gd name="connsiteX2" fmla="*/ 9391580 w 9461446"/>
              <a:gd name="connsiteY2" fmla="*/ 0 h 419190"/>
              <a:gd name="connsiteX3" fmla="*/ 9461446 w 9461446"/>
              <a:gd name="connsiteY3" fmla="*/ 69866 h 419190"/>
              <a:gd name="connsiteX4" fmla="*/ 9461446 w 9461446"/>
              <a:gd name="connsiteY4" fmla="*/ 349324 h 419190"/>
              <a:gd name="connsiteX5" fmla="*/ 9391580 w 9461446"/>
              <a:gd name="connsiteY5" fmla="*/ 419190 h 419190"/>
              <a:gd name="connsiteX6" fmla="*/ 69866 w 9461446"/>
              <a:gd name="connsiteY6" fmla="*/ 419190 h 419190"/>
              <a:gd name="connsiteX7" fmla="*/ 0 w 9461446"/>
              <a:gd name="connsiteY7" fmla="*/ 349324 h 419190"/>
              <a:gd name="connsiteX8" fmla="*/ 0 w 9461446"/>
              <a:gd name="connsiteY8" fmla="*/ 69866 h 419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461446" h="419190">
                <a:moveTo>
                  <a:pt x="0" y="69866"/>
                </a:moveTo>
                <a:cubicBezTo>
                  <a:pt x="0" y="31280"/>
                  <a:pt x="31280" y="0"/>
                  <a:pt x="69866" y="0"/>
                </a:cubicBezTo>
                <a:lnTo>
                  <a:pt x="9391580" y="0"/>
                </a:lnTo>
                <a:cubicBezTo>
                  <a:pt x="9430166" y="0"/>
                  <a:pt x="9461446" y="31280"/>
                  <a:pt x="9461446" y="69866"/>
                </a:cubicBezTo>
                <a:lnTo>
                  <a:pt x="9461446" y="349324"/>
                </a:lnTo>
                <a:cubicBezTo>
                  <a:pt x="9461446" y="387910"/>
                  <a:pt x="9430166" y="419190"/>
                  <a:pt x="9391580" y="419190"/>
                </a:cubicBezTo>
                <a:lnTo>
                  <a:pt x="69866" y="419190"/>
                </a:lnTo>
                <a:cubicBezTo>
                  <a:pt x="31280" y="419190"/>
                  <a:pt x="0" y="387910"/>
                  <a:pt x="0" y="349324"/>
                </a:cubicBezTo>
                <a:lnTo>
                  <a:pt x="0" y="69866"/>
                </a:lnTo>
                <a:close/>
              </a:path>
            </a:pathLst>
          </a:cu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hueOff val="0"/>
              <a:satOff val="0"/>
              <a:lumOff val="0"/>
              <a:alphaOff val="0"/>
            </a:schemeClr>
          </a:fillRef>
          <a:effectRef idx="2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12288" tIns="20463" rIns="312288" bIns="20463" numCol="1" spcCol="1270" anchor="ctr" anchorCtr="0">
            <a:noAutofit/>
          </a:bodyPr>
          <a:lstStyle/>
          <a:p>
            <a:pPr lvl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16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POVEĆANJE NAJNIŽE MIROVINE </a:t>
            </a:r>
            <a:r>
              <a:rPr lang="hr-HR" sz="160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ovisno o duljini sudjelovanja u borbenom sektoru</a:t>
            </a:r>
            <a:endParaRPr lang="hr-HR" sz="16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" name="Prostoručno 39"/>
          <p:cNvSpPr/>
          <p:nvPr/>
        </p:nvSpPr>
        <p:spPr>
          <a:xfrm>
            <a:off x="581192" y="6155828"/>
            <a:ext cx="11029615" cy="553444"/>
          </a:xfrm>
          <a:custGeom>
            <a:avLst/>
            <a:gdLst>
              <a:gd name="connsiteX0" fmla="*/ 0 w 11029615"/>
              <a:gd name="connsiteY0" fmla="*/ 0 h 459112"/>
              <a:gd name="connsiteX1" fmla="*/ 11029615 w 11029615"/>
              <a:gd name="connsiteY1" fmla="*/ 0 h 459112"/>
              <a:gd name="connsiteX2" fmla="*/ 11029615 w 11029615"/>
              <a:gd name="connsiteY2" fmla="*/ 459112 h 459112"/>
              <a:gd name="connsiteX3" fmla="*/ 0 w 11029615"/>
              <a:gd name="connsiteY3" fmla="*/ 459112 h 459112"/>
              <a:gd name="connsiteX4" fmla="*/ 0 w 11029615"/>
              <a:gd name="connsiteY4" fmla="*/ 0 h 4591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029615" h="459112">
                <a:moveTo>
                  <a:pt x="0" y="0"/>
                </a:moveTo>
                <a:lnTo>
                  <a:pt x="11029615" y="0"/>
                </a:lnTo>
                <a:lnTo>
                  <a:pt x="11029615" y="459112"/>
                </a:lnTo>
                <a:lnTo>
                  <a:pt x="0" y="459112"/>
                </a:lnTo>
                <a:lnTo>
                  <a:pt x="0" y="0"/>
                </a:lnTo>
                <a:close/>
              </a:path>
            </a:pathLst>
          </a:cu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35400" h="16350" prst="relaxedInset"/>
            <a:contourClr>
              <a:schemeClr val="bg1"/>
            </a:contourClr>
          </a:sp3d>
        </p:spPr>
        <p:style>
          <a:lnRef idx="1">
            <a:schemeClr val="accent2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56021" tIns="229108" rIns="856021" bIns="78232" numCol="1" spcCol="1270" anchor="t" anchorCtr="0">
            <a:noAutofit/>
          </a:bodyPr>
          <a:lstStyle/>
          <a:p>
            <a:pPr marL="57150" lvl="1" indent="-57150" defTabSz="4889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Tx/>
              <a:buChar char="••"/>
            </a:pPr>
            <a:r>
              <a:rPr lang="hr-HR" sz="1100" dirty="0" smtClean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41 </a:t>
            </a:r>
            <a:r>
              <a:rPr lang="hr-HR" sz="1100" dirty="0" err="1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mil</a:t>
            </a:r>
            <a:r>
              <a:rPr lang="hr-HR" sz="11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. kn (1165 korisnika)</a:t>
            </a:r>
          </a:p>
          <a:p>
            <a:pPr marL="57150" lvl="1" indent="-57150" algn="l" defTabSz="4889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endParaRPr lang="hr-HR" sz="1100" kern="1200" dirty="0"/>
          </a:p>
        </p:txBody>
      </p:sp>
      <p:sp>
        <p:nvSpPr>
          <p:cNvPr id="41" name="Prostoručno 40"/>
          <p:cNvSpPr/>
          <p:nvPr/>
        </p:nvSpPr>
        <p:spPr>
          <a:xfrm>
            <a:off x="1132672" y="5952786"/>
            <a:ext cx="9461446" cy="419190"/>
          </a:xfrm>
          <a:custGeom>
            <a:avLst/>
            <a:gdLst>
              <a:gd name="connsiteX0" fmla="*/ 0 w 9461446"/>
              <a:gd name="connsiteY0" fmla="*/ 69866 h 419190"/>
              <a:gd name="connsiteX1" fmla="*/ 69866 w 9461446"/>
              <a:gd name="connsiteY1" fmla="*/ 0 h 419190"/>
              <a:gd name="connsiteX2" fmla="*/ 9391580 w 9461446"/>
              <a:gd name="connsiteY2" fmla="*/ 0 h 419190"/>
              <a:gd name="connsiteX3" fmla="*/ 9461446 w 9461446"/>
              <a:gd name="connsiteY3" fmla="*/ 69866 h 419190"/>
              <a:gd name="connsiteX4" fmla="*/ 9461446 w 9461446"/>
              <a:gd name="connsiteY4" fmla="*/ 349324 h 419190"/>
              <a:gd name="connsiteX5" fmla="*/ 9391580 w 9461446"/>
              <a:gd name="connsiteY5" fmla="*/ 419190 h 419190"/>
              <a:gd name="connsiteX6" fmla="*/ 69866 w 9461446"/>
              <a:gd name="connsiteY6" fmla="*/ 419190 h 419190"/>
              <a:gd name="connsiteX7" fmla="*/ 0 w 9461446"/>
              <a:gd name="connsiteY7" fmla="*/ 349324 h 419190"/>
              <a:gd name="connsiteX8" fmla="*/ 0 w 9461446"/>
              <a:gd name="connsiteY8" fmla="*/ 69866 h 419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461446" h="419190">
                <a:moveTo>
                  <a:pt x="0" y="69866"/>
                </a:moveTo>
                <a:cubicBezTo>
                  <a:pt x="0" y="31280"/>
                  <a:pt x="31280" y="0"/>
                  <a:pt x="69866" y="0"/>
                </a:cubicBezTo>
                <a:lnTo>
                  <a:pt x="9391580" y="0"/>
                </a:lnTo>
                <a:cubicBezTo>
                  <a:pt x="9430166" y="0"/>
                  <a:pt x="9461446" y="31280"/>
                  <a:pt x="9461446" y="69866"/>
                </a:cubicBezTo>
                <a:lnTo>
                  <a:pt x="9461446" y="349324"/>
                </a:lnTo>
                <a:cubicBezTo>
                  <a:pt x="9461446" y="387910"/>
                  <a:pt x="9430166" y="419190"/>
                  <a:pt x="9391580" y="419190"/>
                </a:cubicBezTo>
                <a:lnTo>
                  <a:pt x="69866" y="419190"/>
                </a:lnTo>
                <a:cubicBezTo>
                  <a:pt x="31280" y="419190"/>
                  <a:pt x="0" y="387910"/>
                  <a:pt x="0" y="349324"/>
                </a:cubicBezTo>
                <a:lnTo>
                  <a:pt x="0" y="69866"/>
                </a:lnTo>
                <a:close/>
              </a:path>
            </a:pathLst>
          </a:cu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hueOff val="0"/>
              <a:satOff val="0"/>
              <a:lumOff val="0"/>
              <a:alphaOff val="0"/>
            </a:schemeClr>
          </a:fillRef>
          <a:effectRef idx="2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12288" tIns="20463" rIns="312288" bIns="20463" numCol="1" spcCol="1270" anchor="ctr" anchorCtr="0">
            <a:noAutofit/>
          </a:bodyPr>
          <a:lstStyle/>
          <a:p>
            <a:pPr lvl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1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MOGUĆNOST RADA uz</a:t>
            </a:r>
            <a:r>
              <a:rPr lang="hr-HR" sz="1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sve vrste mirovina ostvarene prema Zakonu o hrvatskim </a:t>
            </a:r>
            <a:r>
              <a:rPr lang="hr-HR" sz="16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braniteljima</a:t>
            </a:r>
            <a:endParaRPr lang="hr-HR" sz="16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2" name="Prostoručno 41"/>
          <p:cNvSpPr/>
          <p:nvPr/>
        </p:nvSpPr>
        <p:spPr>
          <a:xfrm>
            <a:off x="581192" y="2315819"/>
            <a:ext cx="11029615" cy="459112"/>
          </a:xfrm>
          <a:custGeom>
            <a:avLst/>
            <a:gdLst>
              <a:gd name="connsiteX0" fmla="*/ 0 w 11029615"/>
              <a:gd name="connsiteY0" fmla="*/ 0 h 459112"/>
              <a:gd name="connsiteX1" fmla="*/ 11029615 w 11029615"/>
              <a:gd name="connsiteY1" fmla="*/ 0 h 459112"/>
              <a:gd name="connsiteX2" fmla="*/ 11029615 w 11029615"/>
              <a:gd name="connsiteY2" fmla="*/ 459112 h 459112"/>
              <a:gd name="connsiteX3" fmla="*/ 0 w 11029615"/>
              <a:gd name="connsiteY3" fmla="*/ 459112 h 459112"/>
              <a:gd name="connsiteX4" fmla="*/ 0 w 11029615"/>
              <a:gd name="connsiteY4" fmla="*/ 0 h 4591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029615" h="459112">
                <a:moveTo>
                  <a:pt x="0" y="0"/>
                </a:moveTo>
                <a:lnTo>
                  <a:pt x="11029615" y="0"/>
                </a:lnTo>
                <a:lnTo>
                  <a:pt x="11029615" y="459112"/>
                </a:lnTo>
                <a:lnTo>
                  <a:pt x="0" y="459112"/>
                </a:lnTo>
                <a:lnTo>
                  <a:pt x="0" y="0"/>
                </a:lnTo>
                <a:close/>
              </a:path>
            </a:pathLst>
          </a:cu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35400" h="16350" prst="relaxedInset"/>
            <a:contourClr>
              <a:schemeClr val="bg1"/>
            </a:contourClr>
          </a:sp3d>
        </p:spPr>
        <p:style>
          <a:lnRef idx="1">
            <a:schemeClr val="accent2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56021" tIns="229108" rIns="856021" bIns="78232" numCol="1" spcCol="1270" anchor="t" anchorCtr="0">
            <a:noAutofit/>
          </a:bodyPr>
          <a:lstStyle/>
          <a:p>
            <a:pPr marL="57150" lvl="1" indent="-57150" algn="l" defTabSz="4889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hr-HR" sz="1100" kern="1200" smtClean="0"/>
              <a:t>3 mil. kn (100 korisnika)</a:t>
            </a:r>
            <a:endParaRPr lang="hr-HR" sz="1100" kern="1200"/>
          </a:p>
        </p:txBody>
      </p:sp>
      <p:sp>
        <p:nvSpPr>
          <p:cNvPr id="43" name="Prostoručno 42"/>
          <p:cNvSpPr/>
          <p:nvPr/>
        </p:nvSpPr>
        <p:spPr>
          <a:xfrm>
            <a:off x="1132672" y="2058988"/>
            <a:ext cx="9461446" cy="419190"/>
          </a:xfrm>
          <a:custGeom>
            <a:avLst/>
            <a:gdLst>
              <a:gd name="connsiteX0" fmla="*/ 0 w 9461446"/>
              <a:gd name="connsiteY0" fmla="*/ 69866 h 419190"/>
              <a:gd name="connsiteX1" fmla="*/ 69866 w 9461446"/>
              <a:gd name="connsiteY1" fmla="*/ 0 h 419190"/>
              <a:gd name="connsiteX2" fmla="*/ 9391580 w 9461446"/>
              <a:gd name="connsiteY2" fmla="*/ 0 h 419190"/>
              <a:gd name="connsiteX3" fmla="*/ 9461446 w 9461446"/>
              <a:gd name="connsiteY3" fmla="*/ 69866 h 419190"/>
              <a:gd name="connsiteX4" fmla="*/ 9461446 w 9461446"/>
              <a:gd name="connsiteY4" fmla="*/ 349324 h 419190"/>
              <a:gd name="connsiteX5" fmla="*/ 9391580 w 9461446"/>
              <a:gd name="connsiteY5" fmla="*/ 419190 h 419190"/>
              <a:gd name="connsiteX6" fmla="*/ 69866 w 9461446"/>
              <a:gd name="connsiteY6" fmla="*/ 419190 h 419190"/>
              <a:gd name="connsiteX7" fmla="*/ 0 w 9461446"/>
              <a:gd name="connsiteY7" fmla="*/ 349324 h 419190"/>
              <a:gd name="connsiteX8" fmla="*/ 0 w 9461446"/>
              <a:gd name="connsiteY8" fmla="*/ 69866 h 419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461446" h="419190">
                <a:moveTo>
                  <a:pt x="0" y="69866"/>
                </a:moveTo>
                <a:cubicBezTo>
                  <a:pt x="0" y="31280"/>
                  <a:pt x="31280" y="0"/>
                  <a:pt x="69866" y="0"/>
                </a:cubicBezTo>
                <a:lnTo>
                  <a:pt x="9391580" y="0"/>
                </a:lnTo>
                <a:cubicBezTo>
                  <a:pt x="9430166" y="0"/>
                  <a:pt x="9461446" y="31280"/>
                  <a:pt x="9461446" y="69866"/>
                </a:cubicBezTo>
                <a:lnTo>
                  <a:pt x="9461446" y="349324"/>
                </a:lnTo>
                <a:cubicBezTo>
                  <a:pt x="9461446" y="387910"/>
                  <a:pt x="9430166" y="419190"/>
                  <a:pt x="9391580" y="419190"/>
                </a:cubicBezTo>
                <a:lnTo>
                  <a:pt x="69866" y="419190"/>
                </a:lnTo>
                <a:cubicBezTo>
                  <a:pt x="31280" y="419190"/>
                  <a:pt x="0" y="387910"/>
                  <a:pt x="0" y="349324"/>
                </a:cubicBezTo>
                <a:lnTo>
                  <a:pt x="0" y="69866"/>
                </a:lnTo>
                <a:close/>
              </a:path>
            </a:pathLst>
          </a:cu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hueOff val="0"/>
              <a:satOff val="0"/>
              <a:lumOff val="0"/>
              <a:alphaOff val="0"/>
            </a:schemeClr>
          </a:fillRef>
          <a:effectRef idx="2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12288" tIns="20463" rIns="312288" bIns="20463" numCol="1" spcCol="1270" anchor="ctr" anchorCtr="0">
            <a:noAutofit/>
          </a:bodyPr>
          <a:lstStyle/>
          <a:p>
            <a:pPr lvl="0" algn="l" defTabSz="7112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1600" kern="1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INVALIDSKA MIROVINA </a:t>
            </a:r>
            <a:r>
              <a:rPr lang="hr-HR" sz="1600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 nove korisnike zbog otvaranja roka za priznavanje statusa HRVI po osnovi bolesti</a:t>
            </a:r>
            <a:endParaRPr lang="hr-HR" sz="16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" name="Prostoručno 43"/>
          <p:cNvSpPr/>
          <p:nvPr/>
        </p:nvSpPr>
        <p:spPr>
          <a:xfrm>
            <a:off x="1132672" y="2834331"/>
            <a:ext cx="9461446" cy="419190"/>
          </a:xfrm>
          <a:custGeom>
            <a:avLst/>
            <a:gdLst>
              <a:gd name="connsiteX0" fmla="*/ 0 w 9461446"/>
              <a:gd name="connsiteY0" fmla="*/ 69866 h 419190"/>
              <a:gd name="connsiteX1" fmla="*/ 69866 w 9461446"/>
              <a:gd name="connsiteY1" fmla="*/ 0 h 419190"/>
              <a:gd name="connsiteX2" fmla="*/ 9391580 w 9461446"/>
              <a:gd name="connsiteY2" fmla="*/ 0 h 419190"/>
              <a:gd name="connsiteX3" fmla="*/ 9461446 w 9461446"/>
              <a:gd name="connsiteY3" fmla="*/ 69866 h 419190"/>
              <a:gd name="connsiteX4" fmla="*/ 9461446 w 9461446"/>
              <a:gd name="connsiteY4" fmla="*/ 349324 h 419190"/>
              <a:gd name="connsiteX5" fmla="*/ 9391580 w 9461446"/>
              <a:gd name="connsiteY5" fmla="*/ 419190 h 419190"/>
              <a:gd name="connsiteX6" fmla="*/ 69866 w 9461446"/>
              <a:gd name="connsiteY6" fmla="*/ 419190 h 419190"/>
              <a:gd name="connsiteX7" fmla="*/ 0 w 9461446"/>
              <a:gd name="connsiteY7" fmla="*/ 349324 h 419190"/>
              <a:gd name="connsiteX8" fmla="*/ 0 w 9461446"/>
              <a:gd name="connsiteY8" fmla="*/ 69866 h 419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461446" h="419190">
                <a:moveTo>
                  <a:pt x="0" y="69866"/>
                </a:moveTo>
                <a:cubicBezTo>
                  <a:pt x="0" y="31280"/>
                  <a:pt x="31280" y="0"/>
                  <a:pt x="69866" y="0"/>
                </a:cubicBezTo>
                <a:lnTo>
                  <a:pt x="9391580" y="0"/>
                </a:lnTo>
                <a:cubicBezTo>
                  <a:pt x="9430166" y="0"/>
                  <a:pt x="9461446" y="31280"/>
                  <a:pt x="9461446" y="69866"/>
                </a:cubicBezTo>
                <a:lnTo>
                  <a:pt x="9461446" y="349324"/>
                </a:lnTo>
                <a:cubicBezTo>
                  <a:pt x="9461446" y="387910"/>
                  <a:pt x="9430166" y="419190"/>
                  <a:pt x="9391580" y="419190"/>
                </a:cubicBezTo>
                <a:lnTo>
                  <a:pt x="69866" y="419190"/>
                </a:lnTo>
                <a:cubicBezTo>
                  <a:pt x="31280" y="419190"/>
                  <a:pt x="0" y="387910"/>
                  <a:pt x="0" y="349324"/>
                </a:cubicBezTo>
                <a:lnTo>
                  <a:pt x="0" y="69866"/>
                </a:lnTo>
                <a:close/>
              </a:path>
            </a:pathLst>
          </a:cu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hueOff val="0"/>
              <a:satOff val="0"/>
              <a:lumOff val="0"/>
              <a:alphaOff val="0"/>
            </a:schemeClr>
          </a:fillRef>
          <a:effectRef idx="2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12288" tIns="20463" rIns="312288" bIns="20463" numCol="1" spcCol="1270" anchor="ctr" anchorCtr="0">
            <a:noAutofit/>
          </a:bodyPr>
          <a:lstStyle/>
          <a:p>
            <a:pPr lvl="0" algn="l" defTabSz="7112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1600" kern="1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INVALIDSKA I OBITELJSKA MIROVINA ZA PRIPADNIKE HVO-A </a:t>
            </a:r>
            <a:r>
              <a:rPr lang="hr-HR" sz="1600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koji mirovinu nisu ostvarili prema Ugovoru iz 2006.</a:t>
            </a:r>
            <a:endParaRPr lang="hr-HR" sz="16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19471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000"/>
                            </p:stCondLst>
                            <p:childTnLst>
                              <p:par>
                                <p:cTn id="5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9000"/>
                            </p:stCondLst>
                            <p:childTnLst>
                              <p:par>
                                <p:cTn id="5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0"/>
                            </p:stCondLst>
                            <p:childTnLst>
                              <p:par>
                                <p:cTn id="6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1000"/>
                            </p:stCondLst>
                            <p:childTnLst>
                              <p:par>
                                <p:cTn id="7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4294967295"/>
          </p:nvPr>
        </p:nvSpPr>
        <p:spPr>
          <a:xfrm>
            <a:off x="3538538" y="2443163"/>
            <a:ext cx="5187950" cy="2044700"/>
          </a:xfr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r-HR" sz="3600" dirty="0" smtClean="0"/>
              <a:t>HVALA NA POZORNOSTI!</a:t>
            </a:r>
            <a:endParaRPr lang="hr-HR" sz="3600" dirty="0"/>
          </a:p>
        </p:txBody>
      </p:sp>
    </p:spTree>
    <p:extLst>
      <p:ext uri="{BB962C8B-B14F-4D97-AF65-F5344CB8AC3E}">
        <p14:creationId xmlns:p14="http://schemas.microsoft.com/office/powerpoint/2010/main" val="3599508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Zakon o fondu hrvatskih branitelja iz domovinskog rata i članova njihovih obitelji</a:t>
            </a:r>
            <a:endParaRPr lang="hr-HR" dirty="0"/>
          </a:p>
        </p:txBody>
      </p:sp>
      <p:sp>
        <p:nvSpPr>
          <p:cNvPr id="4" name="Pravokutnik 3"/>
          <p:cNvSpPr/>
          <p:nvPr/>
        </p:nvSpPr>
        <p:spPr>
          <a:xfrm>
            <a:off x="479365" y="1958678"/>
            <a:ext cx="11283143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spcAft>
                <a:spcPts val="600"/>
              </a:spcAft>
              <a:buClr>
                <a:srgbClr val="4590B8"/>
              </a:buClr>
              <a:buSzPct val="92000"/>
            </a:pPr>
            <a:r>
              <a:rPr lang="pl-PL" dirty="0">
                <a:solidFill>
                  <a:schemeClr val="bg1"/>
                </a:solidFill>
              </a:rPr>
              <a:t>Zakon je donesen na 9. sjednici  Hrvatskog sabora 31. listopada 2018. (jednoglasno, 112 glasova "za")</a:t>
            </a:r>
          </a:p>
        </p:txBody>
      </p:sp>
      <p:sp>
        <p:nvSpPr>
          <p:cNvPr id="6" name="Pravokutnik 5"/>
          <p:cNvSpPr/>
          <p:nvPr/>
        </p:nvSpPr>
        <p:spPr>
          <a:xfrm>
            <a:off x="490941" y="2474670"/>
            <a:ext cx="11283143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spcAft>
                <a:spcPts val="600"/>
              </a:spcAft>
              <a:buClr>
                <a:srgbClr val="4590B8"/>
              </a:buClr>
              <a:buSzPct val="92000"/>
            </a:pPr>
            <a:r>
              <a:rPr lang="pl-PL" dirty="0">
                <a:solidFill>
                  <a:schemeClr val="bg1"/>
                </a:solidFill>
              </a:rPr>
              <a:t>Zakon je </a:t>
            </a:r>
            <a:r>
              <a:rPr lang="pl-PL" dirty="0" smtClean="0">
                <a:solidFill>
                  <a:schemeClr val="bg1"/>
                </a:solidFill>
              </a:rPr>
              <a:t>objavljen u Narodnim novinama 9. studenoga 2018., stupa na snagu 17. studenoga 2018.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16" name="Pravokutnik 15"/>
          <p:cNvSpPr/>
          <p:nvPr/>
        </p:nvSpPr>
        <p:spPr>
          <a:xfrm>
            <a:off x="490941" y="2995832"/>
            <a:ext cx="11283143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spcAft>
                <a:spcPts val="600"/>
              </a:spcAft>
              <a:buClr>
                <a:srgbClr val="4590B8"/>
              </a:buClr>
              <a:buSzPct val="92000"/>
            </a:pPr>
            <a:r>
              <a:rPr lang="pl-PL" dirty="0" smtClean="0">
                <a:solidFill>
                  <a:schemeClr val="bg1"/>
                </a:solidFill>
              </a:rPr>
              <a:t>POSLJEDICE DONOŠENJA ZAKONA.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17" name="Pravokutnik 16"/>
          <p:cNvSpPr/>
          <p:nvPr/>
        </p:nvSpPr>
        <p:spPr>
          <a:xfrm>
            <a:off x="10609211" y="4224617"/>
            <a:ext cx="1630421" cy="19543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r-HR" sz="1100" dirty="0"/>
              <a:t>dividenda koju član Fonda ne podigne u tekućoj godini (do 31. prosinca tekuće godine) pretvoriti će u njegov odgovarajući udjel u Fondu. Na taj način imovina će ostati u Fondu samo u drugom obliku odnosno povećat će se udio članu Fonda</a:t>
            </a:r>
          </a:p>
        </p:txBody>
      </p:sp>
      <p:sp>
        <p:nvSpPr>
          <p:cNvPr id="21" name="Prostoručno 20"/>
          <p:cNvSpPr/>
          <p:nvPr/>
        </p:nvSpPr>
        <p:spPr>
          <a:xfrm>
            <a:off x="179297" y="3430233"/>
            <a:ext cx="1604683" cy="2683696"/>
          </a:xfrm>
          <a:custGeom>
            <a:avLst/>
            <a:gdLst>
              <a:gd name="connsiteX0" fmla="*/ 0 w 2061328"/>
              <a:gd name="connsiteY0" fmla="*/ 959983 h 2741008"/>
              <a:gd name="connsiteX1" fmla="*/ 772998 w 2061328"/>
              <a:gd name="connsiteY1" fmla="*/ 959983 h 2741008"/>
              <a:gd name="connsiteX2" fmla="*/ 772998 w 2061328"/>
              <a:gd name="connsiteY2" fmla="*/ 515332 h 2741008"/>
              <a:gd name="connsiteX3" fmla="*/ 515332 w 2061328"/>
              <a:gd name="connsiteY3" fmla="*/ 515332 h 2741008"/>
              <a:gd name="connsiteX4" fmla="*/ 1030664 w 2061328"/>
              <a:gd name="connsiteY4" fmla="*/ 0 h 2741008"/>
              <a:gd name="connsiteX5" fmla="*/ 1545996 w 2061328"/>
              <a:gd name="connsiteY5" fmla="*/ 515332 h 2741008"/>
              <a:gd name="connsiteX6" fmla="*/ 1288330 w 2061328"/>
              <a:gd name="connsiteY6" fmla="*/ 515332 h 2741008"/>
              <a:gd name="connsiteX7" fmla="*/ 1288330 w 2061328"/>
              <a:gd name="connsiteY7" fmla="*/ 959983 h 2741008"/>
              <a:gd name="connsiteX8" fmla="*/ 2061328 w 2061328"/>
              <a:gd name="connsiteY8" fmla="*/ 959983 h 2741008"/>
              <a:gd name="connsiteX9" fmla="*/ 2061328 w 2061328"/>
              <a:gd name="connsiteY9" fmla="*/ 2741008 h 2741008"/>
              <a:gd name="connsiteX10" fmla="*/ 0 w 2061328"/>
              <a:gd name="connsiteY10" fmla="*/ 2741008 h 2741008"/>
              <a:gd name="connsiteX11" fmla="*/ 0 w 2061328"/>
              <a:gd name="connsiteY11" fmla="*/ 959983 h 2741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1328" h="2741008">
                <a:moveTo>
                  <a:pt x="0" y="959983"/>
                </a:moveTo>
                <a:lnTo>
                  <a:pt x="772998" y="959983"/>
                </a:lnTo>
                <a:lnTo>
                  <a:pt x="772998" y="515332"/>
                </a:lnTo>
                <a:lnTo>
                  <a:pt x="515332" y="515332"/>
                </a:lnTo>
                <a:lnTo>
                  <a:pt x="1030664" y="0"/>
                </a:lnTo>
                <a:lnTo>
                  <a:pt x="1545996" y="515332"/>
                </a:lnTo>
                <a:lnTo>
                  <a:pt x="1288330" y="515332"/>
                </a:lnTo>
                <a:lnTo>
                  <a:pt x="1288330" y="959983"/>
                </a:lnTo>
                <a:lnTo>
                  <a:pt x="2061328" y="959983"/>
                </a:lnTo>
                <a:lnTo>
                  <a:pt x="2061328" y="2741008"/>
                </a:lnTo>
                <a:lnTo>
                  <a:pt x="0" y="2741008"/>
                </a:lnTo>
                <a:lnTo>
                  <a:pt x="0" y="959983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3175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5720" tIns="1005703" rIns="45720" bIns="45720" numCol="1" spcCol="1270" anchor="ctr" anchorCtr="0">
            <a:noAutofit/>
          </a:bodyPr>
          <a:lstStyle/>
          <a:p>
            <a:pPr lvl="0" algn="ctr" defTabSz="5334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1200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ustrojstvene promjene Upravnog odbora Fonda i proširenje njegove  ovlasti </a:t>
            </a:r>
            <a:endParaRPr lang="hr-HR" sz="12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Prostoručno 21"/>
          <p:cNvSpPr/>
          <p:nvPr/>
        </p:nvSpPr>
        <p:spPr>
          <a:xfrm>
            <a:off x="2017696" y="3430233"/>
            <a:ext cx="1480717" cy="2683696"/>
          </a:xfrm>
          <a:custGeom>
            <a:avLst/>
            <a:gdLst>
              <a:gd name="connsiteX0" fmla="*/ 0 w 2061328"/>
              <a:gd name="connsiteY0" fmla="*/ 959983 h 2741008"/>
              <a:gd name="connsiteX1" fmla="*/ 772998 w 2061328"/>
              <a:gd name="connsiteY1" fmla="*/ 959983 h 2741008"/>
              <a:gd name="connsiteX2" fmla="*/ 772998 w 2061328"/>
              <a:gd name="connsiteY2" fmla="*/ 515332 h 2741008"/>
              <a:gd name="connsiteX3" fmla="*/ 515332 w 2061328"/>
              <a:gd name="connsiteY3" fmla="*/ 515332 h 2741008"/>
              <a:gd name="connsiteX4" fmla="*/ 1030664 w 2061328"/>
              <a:gd name="connsiteY4" fmla="*/ 0 h 2741008"/>
              <a:gd name="connsiteX5" fmla="*/ 1545996 w 2061328"/>
              <a:gd name="connsiteY5" fmla="*/ 515332 h 2741008"/>
              <a:gd name="connsiteX6" fmla="*/ 1288330 w 2061328"/>
              <a:gd name="connsiteY6" fmla="*/ 515332 h 2741008"/>
              <a:gd name="connsiteX7" fmla="*/ 1288330 w 2061328"/>
              <a:gd name="connsiteY7" fmla="*/ 959983 h 2741008"/>
              <a:gd name="connsiteX8" fmla="*/ 2061328 w 2061328"/>
              <a:gd name="connsiteY8" fmla="*/ 959983 h 2741008"/>
              <a:gd name="connsiteX9" fmla="*/ 2061328 w 2061328"/>
              <a:gd name="connsiteY9" fmla="*/ 2741008 h 2741008"/>
              <a:gd name="connsiteX10" fmla="*/ 0 w 2061328"/>
              <a:gd name="connsiteY10" fmla="*/ 2741008 h 2741008"/>
              <a:gd name="connsiteX11" fmla="*/ 0 w 2061328"/>
              <a:gd name="connsiteY11" fmla="*/ 959983 h 2741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1328" h="2741008">
                <a:moveTo>
                  <a:pt x="0" y="959983"/>
                </a:moveTo>
                <a:lnTo>
                  <a:pt x="772998" y="959983"/>
                </a:lnTo>
                <a:lnTo>
                  <a:pt x="772998" y="515332"/>
                </a:lnTo>
                <a:lnTo>
                  <a:pt x="515332" y="515332"/>
                </a:lnTo>
                <a:lnTo>
                  <a:pt x="1030664" y="0"/>
                </a:lnTo>
                <a:lnTo>
                  <a:pt x="1545996" y="515332"/>
                </a:lnTo>
                <a:lnTo>
                  <a:pt x="1288330" y="515332"/>
                </a:lnTo>
                <a:lnTo>
                  <a:pt x="1288330" y="959983"/>
                </a:lnTo>
                <a:lnTo>
                  <a:pt x="2061328" y="959983"/>
                </a:lnTo>
                <a:lnTo>
                  <a:pt x="2061328" y="2741008"/>
                </a:lnTo>
                <a:lnTo>
                  <a:pt x="0" y="2741008"/>
                </a:lnTo>
                <a:lnTo>
                  <a:pt x="0" y="959983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3175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5720" tIns="1005703" rIns="45720" bIns="45720" numCol="1" spcCol="1270" anchor="ctr" anchorCtr="0">
            <a:noAutofit/>
          </a:bodyPr>
          <a:lstStyle/>
          <a:p>
            <a:pPr lvl="0" algn="ctr" defTabSz="5334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1200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uspostava bolje suradnje Fonda odnosno Upravnog odbora Fonda i Društva koje upravlja imovinom Fonda</a:t>
            </a:r>
            <a:endParaRPr lang="hr-HR" sz="12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Prostoručno 22"/>
          <p:cNvSpPr/>
          <p:nvPr/>
        </p:nvSpPr>
        <p:spPr>
          <a:xfrm>
            <a:off x="3874796" y="3430233"/>
            <a:ext cx="1285031" cy="2683696"/>
          </a:xfrm>
          <a:custGeom>
            <a:avLst/>
            <a:gdLst>
              <a:gd name="connsiteX0" fmla="*/ 0 w 2061328"/>
              <a:gd name="connsiteY0" fmla="*/ 959983 h 2741008"/>
              <a:gd name="connsiteX1" fmla="*/ 772998 w 2061328"/>
              <a:gd name="connsiteY1" fmla="*/ 959983 h 2741008"/>
              <a:gd name="connsiteX2" fmla="*/ 772998 w 2061328"/>
              <a:gd name="connsiteY2" fmla="*/ 515332 h 2741008"/>
              <a:gd name="connsiteX3" fmla="*/ 515332 w 2061328"/>
              <a:gd name="connsiteY3" fmla="*/ 515332 h 2741008"/>
              <a:gd name="connsiteX4" fmla="*/ 1030664 w 2061328"/>
              <a:gd name="connsiteY4" fmla="*/ 0 h 2741008"/>
              <a:gd name="connsiteX5" fmla="*/ 1545996 w 2061328"/>
              <a:gd name="connsiteY5" fmla="*/ 515332 h 2741008"/>
              <a:gd name="connsiteX6" fmla="*/ 1288330 w 2061328"/>
              <a:gd name="connsiteY6" fmla="*/ 515332 h 2741008"/>
              <a:gd name="connsiteX7" fmla="*/ 1288330 w 2061328"/>
              <a:gd name="connsiteY7" fmla="*/ 959983 h 2741008"/>
              <a:gd name="connsiteX8" fmla="*/ 2061328 w 2061328"/>
              <a:gd name="connsiteY8" fmla="*/ 959983 h 2741008"/>
              <a:gd name="connsiteX9" fmla="*/ 2061328 w 2061328"/>
              <a:gd name="connsiteY9" fmla="*/ 2741008 h 2741008"/>
              <a:gd name="connsiteX10" fmla="*/ 0 w 2061328"/>
              <a:gd name="connsiteY10" fmla="*/ 2741008 h 2741008"/>
              <a:gd name="connsiteX11" fmla="*/ 0 w 2061328"/>
              <a:gd name="connsiteY11" fmla="*/ 959983 h 2741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1328" h="2741008">
                <a:moveTo>
                  <a:pt x="0" y="959983"/>
                </a:moveTo>
                <a:lnTo>
                  <a:pt x="772998" y="959983"/>
                </a:lnTo>
                <a:lnTo>
                  <a:pt x="772998" y="515332"/>
                </a:lnTo>
                <a:lnTo>
                  <a:pt x="515332" y="515332"/>
                </a:lnTo>
                <a:lnTo>
                  <a:pt x="1030664" y="0"/>
                </a:lnTo>
                <a:lnTo>
                  <a:pt x="1545996" y="515332"/>
                </a:lnTo>
                <a:lnTo>
                  <a:pt x="1288330" y="515332"/>
                </a:lnTo>
                <a:lnTo>
                  <a:pt x="1288330" y="959983"/>
                </a:lnTo>
                <a:lnTo>
                  <a:pt x="2061328" y="959983"/>
                </a:lnTo>
                <a:lnTo>
                  <a:pt x="2061328" y="2741008"/>
                </a:lnTo>
                <a:lnTo>
                  <a:pt x="0" y="2741008"/>
                </a:lnTo>
                <a:lnTo>
                  <a:pt x="0" y="959983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3175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5720" tIns="1005703" rIns="45720" bIns="45720" numCol="1" spcCol="1270" anchor="ctr" anchorCtr="0">
            <a:noAutofit/>
          </a:bodyPr>
          <a:lstStyle/>
          <a:p>
            <a:pPr lvl="0" algn="ctr" defTabSz="5334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1200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detaljnije uređenje od čega se imovina Fonda može sastojati i koje uvjete mora ispunjavati</a:t>
            </a:r>
            <a:endParaRPr lang="hr-HR" sz="12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Prostoručno 23"/>
          <p:cNvSpPr/>
          <p:nvPr/>
        </p:nvSpPr>
        <p:spPr>
          <a:xfrm>
            <a:off x="5536210" y="3430233"/>
            <a:ext cx="2540994" cy="2683696"/>
          </a:xfrm>
          <a:custGeom>
            <a:avLst/>
            <a:gdLst>
              <a:gd name="connsiteX0" fmla="*/ 0 w 2061328"/>
              <a:gd name="connsiteY0" fmla="*/ 959983 h 2741008"/>
              <a:gd name="connsiteX1" fmla="*/ 772998 w 2061328"/>
              <a:gd name="connsiteY1" fmla="*/ 959983 h 2741008"/>
              <a:gd name="connsiteX2" fmla="*/ 772998 w 2061328"/>
              <a:gd name="connsiteY2" fmla="*/ 515332 h 2741008"/>
              <a:gd name="connsiteX3" fmla="*/ 515332 w 2061328"/>
              <a:gd name="connsiteY3" fmla="*/ 515332 h 2741008"/>
              <a:gd name="connsiteX4" fmla="*/ 1030664 w 2061328"/>
              <a:gd name="connsiteY4" fmla="*/ 0 h 2741008"/>
              <a:gd name="connsiteX5" fmla="*/ 1545996 w 2061328"/>
              <a:gd name="connsiteY5" fmla="*/ 515332 h 2741008"/>
              <a:gd name="connsiteX6" fmla="*/ 1288330 w 2061328"/>
              <a:gd name="connsiteY6" fmla="*/ 515332 h 2741008"/>
              <a:gd name="connsiteX7" fmla="*/ 1288330 w 2061328"/>
              <a:gd name="connsiteY7" fmla="*/ 959983 h 2741008"/>
              <a:gd name="connsiteX8" fmla="*/ 2061328 w 2061328"/>
              <a:gd name="connsiteY8" fmla="*/ 959983 h 2741008"/>
              <a:gd name="connsiteX9" fmla="*/ 2061328 w 2061328"/>
              <a:gd name="connsiteY9" fmla="*/ 2741008 h 2741008"/>
              <a:gd name="connsiteX10" fmla="*/ 0 w 2061328"/>
              <a:gd name="connsiteY10" fmla="*/ 2741008 h 2741008"/>
              <a:gd name="connsiteX11" fmla="*/ 0 w 2061328"/>
              <a:gd name="connsiteY11" fmla="*/ 959983 h 2741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1328" h="2741008">
                <a:moveTo>
                  <a:pt x="0" y="959983"/>
                </a:moveTo>
                <a:lnTo>
                  <a:pt x="772998" y="959983"/>
                </a:lnTo>
                <a:lnTo>
                  <a:pt x="772998" y="515332"/>
                </a:lnTo>
                <a:lnTo>
                  <a:pt x="515332" y="515332"/>
                </a:lnTo>
                <a:lnTo>
                  <a:pt x="1030664" y="0"/>
                </a:lnTo>
                <a:lnTo>
                  <a:pt x="1545996" y="515332"/>
                </a:lnTo>
                <a:lnTo>
                  <a:pt x="1288330" y="515332"/>
                </a:lnTo>
                <a:lnTo>
                  <a:pt x="1288330" y="959983"/>
                </a:lnTo>
                <a:lnTo>
                  <a:pt x="2061328" y="959983"/>
                </a:lnTo>
                <a:lnTo>
                  <a:pt x="2061328" y="2741008"/>
                </a:lnTo>
                <a:lnTo>
                  <a:pt x="0" y="2741008"/>
                </a:lnTo>
                <a:lnTo>
                  <a:pt x="0" y="959983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3175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5720" tIns="1005703" rIns="45720" bIns="45720" numCol="1" spcCol="1270" anchor="ctr" anchorCtr="0">
            <a:noAutofit/>
          </a:bodyPr>
          <a:lstStyle/>
          <a:p>
            <a:pPr lvl="0" algn="ctr" defTabSz="5334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1200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veći udio neto realizirane dobiti od ulaganja namijeniti za financiranje socijalnih i humanitarnih mjera za poboljšanje </a:t>
            </a:r>
            <a:r>
              <a:rPr lang="hr-HR" sz="1200" kern="1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socio</a:t>
            </a:r>
            <a:r>
              <a:rPr lang="hr-HR" sz="1200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-ekonomskog položaja HB-a i članova njihovih obitelji (umjesto prijašnjih 1/3 sada u ovu svrhu ide 1/2, a po ¼ za </a:t>
            </a:r>
            <a:r>
              <a:rPr lang="hr-HR" sz="1200" kern="1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reinvestiranje</a:t>
            </a:r>
            <a:r>
              <a:rPr lang="hr-HR" sz="1200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 podjelu dividendi) </a:t>
            </a:r>
            <a:endParaRPr lang="hr-HR" sz="12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Prostoručno 24"/>
          <p:cNvSpPr/>
          <p:nvPr/>
        </p:nvSpPr>
        <p:spPr>
          <a:xfrm>
            <a:off x="8451529" y="3430233"/>
            <a:ext cx="2256297" cy="2683696"/>
          </a:xfrm>
          <a:custGeom>
            <a:avLst/>
            <a:gdLst>
              <a:gd name="connsiteX0" fmla="*/ 0 w 2061328"/>
              <a:gd name="connsiteY0" fmla="*/ 959983 h 2741008"/>
              <a:gd name="connsiteX1" fmla="*/ 772998 w 2061328"/>
              <a:gd name="connsiteY1" fmla="*/ 959983 h 2741008"/>
              <a:gd name="connsiteX2" fmla="*/ 772998 w 2061328"/>
              <a:gd name="connsiteY2" fmla="*/ 515332 h 2741008"/>
              <a:gd name="connsiteX3" fmla="*/ 515332 w 2061328"/>
              <a:gd name="connsiteY3" fmla="*/ 515332 h 2741008"/>
              <a:gd name="connsiteX4" fmla="*/ 1030664 w 2061328"/>
              <a:gd name="connsiteY4" fmla="*/ 0 h 2741008"/>
              <a:gd name="connsiteX5" fmla="*/ 1545996 w 2061328"/>
              <a:gd name="connsiteY5" fmla="*/ 515332 h 2741008"/>
              <a:gd name="connsiteX6" fmla="*/ 1288330 w 2061328"/>
              <a:gd name="connsiteY6" fmla="*/ 515332 h 2741008"/>
              <a:gd name="connsiteX7" fmla="*/ 1288330 w 2061328"/>
              <a:gd name="connsiteY7" fmla="*/ 959983 h 2741008"/>
              <a:gd name="connsiteX8" fmla="*/ 2061328 w 2061328"/>
              <a:gd name="connsiteY8" fmla="*/ 959983 h 2741008"/>
              <a:gd name="connsiteX9" fmla="*/ 2061328 w 2061328"/>
              <a:gd name="connsiteY9" fmla="*/ 2741008 h 2741008"/>
              <a:gd name="connsiteX10" fmla="*/ 0 w 2061328"/>
              <a:gd name="connsiteY10" fmla="*/ 2741008 h 2741008"/>
              <a:gd name="connsiteX11" fmla="*/ 0 w 2061328"/>
              <a:gd name="connsiteY11" fmla="*/ 959983 h 2741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1328" h="2741008">
                <a:moveTo>
                  <a:pt x="0" y="959983"/>
                </a:moveTo>
                <a:lnTo>
                  <a:pt x="772998" y="959983"/>
                </a:lnTo>
                <a:lnTo>
                  <a:pt x="772998" y="515332"/>
                </a:lnTo>
                <a:lnTo>
                  <a:pt x="515332" y="515332"/>
                </a:lnTo>
                <a:lnTo>
                  <a:pt x="1030664" y="0"/>
                </a:lnTo>
                <a:lnTo>
                  <a:pt x="1545996" y="515332"/>
                </a:lnTo>
                <a:lnTo>
                  <a:pt x="1288330" y="515332"/>
                </a:lnTo>
                <a:lnTo>
                  <a:pt x="1288330" y="959983"/>
                </a:lnTo>
                <a:lnTo>
                  <a:pt x="2061328" y="959983"/>
                </a:lnTo>
                <a:lnTo>
                  <a:pt x="2061328" y="2741008"/>
                </a:lnTo>
                <a:lnTo>
                  <a:pt x="0" y="2741008"/>
                </a:lnTo>
                <a:lnTo>
                  <a:pt x="0" y="959983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3175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5720" tIns="1005703" rIns="45720" bIns="45720" numCol="1" spcCol="1270" anchor="ctr" anchorCtr="0">
            <a:noAutofit/>
          </a:bodyPr>
          <a:lstStyle/>
          <a:p>
            <a:pPr lvl="0" algn="ctr" defTabSz="5334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1200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rješenje dugogodišnje problematike nasljednika te nepodignutih dividendi koje predstavljaju obvezu odnosno opterećenje za Fond</a:t>
            </a:r>
          </a:p>
          <a:p>
            <a:pPr lvl="0" algn="ctr" defTabSz="5334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1200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(Neisplaćena dividenda na 30.12.2017. iznosila je  111,5 </a:t>
            </a:r>
            <a:r>
              <a:rPr lang="hr-HR" sz="1200" kern="1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mil</a:t>
            </a:r>
            <a:r>
              <a:rPr lang="hr-HR" sz="1200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kn)</a:t>
            </a:r>
            <a:endParaRPr lang="hr-HR" sz="12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38825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000"/>
                            </p:stCondLst>
                            <p:childTnLst>
                              <p:par>
                                <p:cTn id="5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9000"/>
                            </p:stCondLst>
                            <p:childTnLst>
                              <p:par>
                                <p:cTn id="5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0"/>
                            </p:stCondLst>
                            <p:childTnLst>
                              <p:par>
                                <p:cTn id="6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1000"/>
                            </p:stCondLst>
                            <p:childTnLst>
                              <p:par>
                                <p:cTn id="7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2000"/>
                            </p:stCondLst>
                            <p:childTnLst>
                              <p:par>
                                <p:cTn id="7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3000"/>
                            </p:stCondLst>
                            <p:childTnLst>
                              <p:par>
                                <p:cTn id="8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4000"/>
                            </p:stCondLst>
                            <p:childTnLst>
                              <p:par>
                                <p:cTn id="8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5000"/>
                            </p:stCondLst>
                            <p:childTnLst>
                              <p:par>
                                <p:cTn id="9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6000"/>
                            </p:stCondLst>
                            <p:childTnLst>
                              <p:par>
                                <p:cTn id="10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7000"/>
                            </p:stCondLst>
                            <p:childTnLst>
                              <p:par>
                                <p:cTn id="10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6" grpId="0" build="p" animBg="1"/>
      <p:bldP spid="16" grpId="0" uiExpand="1" build="p" animBg="1"/>
      <p:bldP spid="17" grpId="0"/>
      <p:bldP spid="21" grpId="0" build="p" animBg="1"/>
      <p:bldP spid="22" grpId="0" uiExpand="1" build="p" animBg="1"/>
      <p:bldP spid="23" grpId="0" build="p" animBg="1"/>
      <p:bldP spid="24" grpId="0" build="p" animBg="1"/>
      <p:bldP spid="25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81192" y="665018"/>
            <a:ext cx="11029616" cy="1192254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sz="1600" dirty="0" smtClean="0"/>
              <a:t>ZAKON O </a:t>
            </a:r>
            <a:r>
              <a:rPr lang="hr-HR" sz="1600" dirty="0"/>
              <a:t>IZMJENAMA I DOPUNAMA ZAKONA O ZAKLADI HRVATSKIH BRANITELJA IZ DOMOVINSKOG RATA I ČLANOVA NJIHOVIH OBITELJI</a:t>
            </a:r>
            <a:br>
              <a:rPr lang="hr-HR" sz="1600" dirty="0"/>
            </a:br>
            <a:r>
              <a:rPr lang="hr-HR" sz="1600" dirty="0" smtClean="0"/>
              <a:t>ZAKON </a:t>
            </a:r>
            <a:r>
              <a:rPr lang="hr-HR" sz="1600" dirty="0"/>
              <a:t>O PRESTANKU VAŽENJA ZAKONA O FONDU ZA STIPENDIRANJE HRVATSKIH BRANITELJA IZ DOMOVINSKOG RATA I DJECE HRVATSKIH BRANITELJA IZ DOMOVINSKOG RATA</a:t>
            </a:r>
            <a:br>
              <a:rPr lang="hr-HR" sz="1600" dirty="0"/>
            </a:br>
            <a:endParaRPr lang="hr-HR" sz="16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79366" y="2697952"/>
            <a:ext cx="11029615" cy="1743573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Posljedice donošenja Zakona:</a:t>
            </a:r>
          </a:p>
          <a:p>
            <a:pPr algn="just"/>
            <a:r>
              <a:rPr lang="hr-HR" dirty="0" smtClean="0"/>
              <a:t>prestanak važenja Zakona o Fondu za stipendiranje odnosno prestanak rada Fonda za stipendiranje</a:t>
            </a:r>
          </a:p>
          <a:p>
            <a:pPr algn="just"/>
            <a:r>
              <a:rPr lang="hr-HR" dirty="0" smtClean="0"/>
              <a:t>poslove Fonda za stipendiranje preuzima Zaklada hrvatskih branitelja iz Domovinskog rata i članova njihovih obitelji</a:t>
            </a:r>
            <a:endParaRPr lang="hr-HR" dirty="0"/>
          </a:p>
        </p:txBody>
      </p:sp>
      <p:sp>
        <p:nvSpPr>
          <p:cNvPr id="4" name="Pravokutnik 3"/>
          <p:cNvSpPr/>
          <p:nvPr/>
        </p:nvSpPr>
        <p:spPr>
          <a:xfrm>
            <a:off x="479366" y="1958678"/>
            <a:ext cx="11233266" cy="369332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spcAft>
                <a:spcPts val="600"/>
              </a:spcAft>
              <a:buClr>
                <a:srgbClr val="4590B8"/>
              </a:buClr>
              <a:buSzPct val="92000"/>
            </a:pPr>
            <a:r>
              <a:rPr lang="pl-PL" dirty="0" smtClean="0">
                <a:solidFill>
                  <a:schemeClr val="bg1"/>
                </a:solidFill>
              </a:rPr>
              <a:t>Zakoni su doneseni </a:t>
            </a:r>
            <a:r>
              <a:rPr lang="pl-PL" dirty="0">
                <a:solidFill>
                  <a:schemeClr val="bg1"/>
                </a:solidFill>
              </a:rPr>
              <a:t>na 9. sjednici  Hrvatskog sabora 31. listopada 2018. (</a:t>
            </a:r>
            <a:r>
              <a:rPr lang="pl-PL" dirty="0" smtClean="0">
                <a:solidFill>
                  <a:schemeClr val="bg1"/>
                </a:solidFill>
              </a:rPr>
              <a:t>jednoglasno)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6" name="Pravokutnik 5"/>
          <p:cNvSpPr/>
          <p:nvPr/>
        </p:nvSpPr>
        <p:spPr>
          <a:xfrm>
            <a:off x="479366" y="4318834"/>
            <a:ext cx="11233266" cy="369332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spcAft>
                <a:spcPts val="600"/>
              </a:spcAft>
              <a:buClr>
                <a:srgbClr val="4590B8"/>
              </a:buClr>
              <a:buSzPct val="92000"/>
            </a:pPr>
            <a:r>
              <a:rPr lang="hr-H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Novim zakonodavnim rješenjima se namjerava postići</a:t>
            </a:r>
            <a:r>
              <a:rPr lang="hr-H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hr-HR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8" name="Grupa 7"/>
          <p:cNvGrpSpPr/>
          <p:nvPr/>
        </p:nvGrpSpPr>
        <p:grpSpPr>
          <a:xfrm>
            <a:off x="479366" y="4739697"/>
            <a:ext cx="4224236" cy="1765634"/>
            <a:chOff x="8344" y="0"/>
            <a:chExt cx="3373955" cy="2807936"/>
          </a:xfrm>
          <a:solidFill>
            <a:schemeClr val="tx2">
              <a:lumMod val="60000"/>
              <a:lumOff val="40000"/>
            </a:schemeClr>
          </a:solidFill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9" name="Oblačić sa strelicom gore 8"/>
            <p:cNvSpPr/>
            <p:nvPr/>
          </p:nvSpPr>
          <p:spPr>
            <a:xfrm>
              <a:off x="8344" y="0"/>
              <a:ext cx="3373955" cy="2807936"/>
            </a:xfrm>
            <a:prstGeom prst="upArrowCallout">
              <a:avLst/>
            </a:prstGeom>
            <a:grpFill/>
            <a:ln>
              <a:solidFill>
                <a:schemeClr val="tx1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0">
              <a:scrgbClr r="0" g="0" b="0"/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Oblačić sa strelicom gore 4"/>
            <p:cNvSpPr txBox="1"/>
            <p:nvPr/>
          </p:nvSpPr>
          <p:spPr>
            <a:xfrm>
              <a:off x="8345" y="1201758"/>
              <a:ext cx="3297483" cy="1524225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1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uspostava ekonomičnijeg i učinkovitijeg sustava dodjele potpora za </a:t>
              </a:r>
              <a:r>
                <a:rPr lang="hr-HR" sz="14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obrazovanje</a:t>
              </a:r>
              <a:endParaRPr lang="hr-HR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1" name="Grupa 10"/>
          <p:cNvGrpSpPr/>
          <p:nvPr/>
        </p:nvGrpSpPr>
        <p:grpSpPr>
          <a:xfrm>
            <a:off x="7488397" y="4739697"/>
            <a:ext cx="4224235" cy="1765634"/>
            <a:chOff x="-1952" y="-226889"/>
            <a:chExt cx="3373955" cy="2807936"/>
          </a:xfrm>
          <a:solidFill>
            <a:schemeClr val="tx2">
              <a:lumMod val="60000"/>
              <a:lumOff val="40000"/>
            </a:schemeClr>
          </a:solidFill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12" name="Oblačić sa strelicom gore 11"/>
            <p:cNvSpPr/>
            <p:nvPr/>
          </p:nvSpPr>
          <p:spPr>
            <a:xfrm>
              <a:off x="-1952" y="-226889"/>
              <a:ext cx="3373955" cy="2807936"/>
            </a:xfrm>
            <a:prstGeom prst="upArrowCallout">
              <a:avLst/>
            </a:prstGeom>
            <a:grpFill/>
            <a:ln>
              <a:solidFill>
                <a:schemeClr val="tx1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0">
              <a:scrgbClr r="0" g="0" b="0"/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Oblačić sa strelicom gore 4"/>
            <p:cNvSpPr txBox="1"/>
            <p:nvPr/>
          </p:nvSpPr>
          <p:spPr>
            <a:xfrm>
              <a:off x="-1952" y="721492"/>
              <a:ext cx="3373955" cy="182451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1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racionalizacija institucionalnog i zakonodavnog okvira koji uređuje socijalne i humanitarne mjere za poboljšanje statusa HB-a iz Domovinskog rata i članova njihovih obitelji</a:t>
              </a:r>
              <a:r>
                <a:rPr lang="hr-HR" sz="14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</a:t>
              </a:r>
              <a:endParaRPr lang="hr-HR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4" name="Pravokutnik 13"/>
          <p:cNvSpPr/>
          <p:nvPr/>
        </p:nvSpPr>
        <p:spPr>
          <a:xfrm>
            <a:off x="490941" y="2474670"/>
            <a:ext cx="11283143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spcAft>
                <a:spcPts val="600"/>
              </a:spcAft>
              <a:buClr>
                <a:srgbClr val="4590B8"/>
              </a:buClr>
              <a:buSzPct val="92000"/>
            </a:pPr>
            <a:r>
              <a:rPr lang="pl-PL" dirty="0" smtClean="0">
                <a:solidFill>
                  <a:schemeClr val="bg1"/>
                </a:solidFill>
              </a:rPr>
              <a:t>Zakoni su objavljeni u Narodnim novinama 9. studenoga 2018., stupaju na snagu 17. studenoga 2018.</a:t>
            </a:r>
            <a:endParaRPr lang="pl-P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2412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0"/>
                            </p:stCondLst>
                            <p:childTnLst>
                              <p:par>
                                <p:cTn id="4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2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7500"/>
                            </p:stCondLst>
                            <p:childTnLst>
                              <p:par>
                                <p:cTn id="4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2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6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Zakon kojim se uređuju prava civilnih stradalnika u Domovinskom ratu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82041" y="1948226"/>
            <a:ext cx="11029616" cy="1600121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hr-HR" sz="1600" dirty="0"/>
              <a:t>U</a:t>
            </a:r>
            <a:r>
              <a:rPr lang="hr-HR" sz="1600" dirty="0" smtClean="0"/>
              <a:t> </a:t>
            </a:r>
            <a:r>
              <a:rPr lang="hr-HR" sz="1600" dirty="0"/>
              <a:t>rujnu 2017. godine osnovana je Radna skupina za analizu sadašnjeg stanja i izradu Nacrta prijedloga Zakona o pravima vojnih i civilnih stradalnika rata te članova njihovih </a:t>
            </a:r>
            <a:r>
              <a:rPr lang="hr-HR" sz="1600" dirty="0" smtClean="0"/>
              <a:t>obitelji</a:t>
            </a:r>
          </a:p>
          <a:p>
            <a:pPr algn="just"/>
            <a:r>
              <a:rPr lang="hr-HR" sz="1600" dirty="0"/>
              <a:t>Radna </a:t>
            </a:r>
            <a:r>
              <a:rPr lang="hr-HR" sz="1600" dirty="0" smtClean="0"/>
              <a:t>skupina dosad </a:t>
            </a:r>
            <a:r>
              <a:rPr lang="hr-HR" sz="1600" dirty="0"/>
              <a:t>se sastala dvaput te je izrađena i radna verzija Nacrta prijedloga </a:t>
            </a:r>
            <a:r>
              <a:rPr lang="hr-HR" sz="1600" dirty="0" smtClean="0"/>
              <a:t>zakona</a:t>
            </a:r>
          </a:p>
          <a:p>
            <a:pPr algn="just"/>
            <a:r>
              <a:rPr lang="hr-HR" sz="1600" dirty="0"/>
              <a:t>Kako je Zakonom potrebno prošiti postojeća prava, potrebno </a:t>
            </a:r>
            <a:r>
              <a:rPr lang="hr-HR" sz="1600" dirty="0" smtClean="0"/>
              <a:t>je </a:t>
            </a:r>
            <a:r>
              <a:rPr lang="hr-HR" sz="1600" dirty="0"/>
              <a:t>osigurati dodatna </a:t>
            </a:r>
            <a:r>
              <a:rPr lang="hr-HR" sz="1600" dirty="0" smtClean="0"/>
              <a:t>financijska sredstva </a:t>
            </a:r>
            <a:r>
              <a:rPr lang="hr-HR" sz="1600" dirty="0"/>
              <a:t>za provedbu </a:t>
            </a:r>
            <a:r>
              <a:rPr lang="hr-HR" sz="1600" dirty="0" smtClean="0"/>
              <a:t>Zakona</a:t>
            </a:r>
            <a:endParaRPr lang="hr-HR" sz="1600" dirty="0"/>
          </a:p>
          <a:p>
            <a:pPr algn="just"/>
            <a:r>
              <a:rPr lang="hr-HR" sz="1600" dirty="0"/>
              <a:t>Predviđamo da će rad na Nacrtu prijedloga zakona završiti do kraja ove godine, ali trenutak upućivanja Zakona u proceduru Vlade RH ovisi o osiguranju dodatnih </a:t>
            </a:r>
            <a:r>
              <a:rPr lang="hr-HR" sz="1600" dirty="0" smtClean="0"/>
              <a:t>financijskih sredstava i usuglašavanju svih mjera iz Zakona</a:t>
            </a:r>
            <a:endParaRPr lang="hr-HR" sz="1600" dirty="0"/>
          </a:p>
        </p:txBody>
      </p:sp>
      <p:sp>
        <p:nvSpPr>
          <p:cNvPr id="4" name="Pravokutnik 3"/>
          <p:cNvSpPr/>
          <p:nvPr/>
        </p:nvSpPr>
        <p:spPr>
          <a:xfrm>
            <a:off x="482041" y="3780617"/>
            <a:ext cx="11165280" cy="52322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spcAft>
                <a:spcPts val="600"/>
              </a:spcAft>
              <a:buClr>
                <a:srgbClr val="4590B8"/>
              </a:buClr>
              <a:buSzPct val="92000"/>
            </a:pPr>
            <a:r>
              <a:rPr lang="hr-HR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Ciljevi izrade novog zakona su usmjereni prema što potpunijem i kvalitetnijem uređenju </a:t>
            </a:r>
            <a:r>
              <a:rPr lang="hr-HR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prava </a:t>
            </a:r>
            <a:r>
              <a:rPr lang="hr-HR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civilnih stradalnika </a:t>
            </a:r>
            <a:r>
              <a:rPr lang="hr-HR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Domovinskog rata </a:t>
            </a:r>
            <a:r>
              <a:rPr lang="hr-HR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 stvaranju uvjeta za ostvarivanje prava. Radna skupina </a:t>
            </a:r>
            <a:r>
              <a:rPr lang="hr-HR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  </a:t>
            </a:r>
            <a:r>
              <a:rPr lang="hr-HR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 svojem radu posebno </a:t>
            </a:r>
            <a:r>
              <a:rPr lang="hr-HR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uzela </a:t>
            </a:r>
            <a:r>
              <a:rPr lang="hr-HR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 obzir</a:t>
            </a:r>
            <a:r>
              <a:rPr lang="hr-HR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hr-HR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Prostoručno 14"/>
          <p:cNvSpPr/>
          <p:nvPr/>
        </p:nvSpPr>
        <p:spPr>
          <a:xfrm>
            <a:off x="615373" y="4685560"/>
            <a:ext cx="1537406" cy="1682937"/>
          </a:xfrm>
          <a:custGeom>
            <a:avLst/>
            <a:gdLst>
              <a:gd name="connsiteX0" fmla="*/ 0 w 1537406"/>
              <a:gd name="connsiteY0" fmla="*/ 589415 h 1682937"/>
              <a:gd name="connsiteX1" fmla="*/ 576527 w 1537406"/>
              <a:gd name="connsiteY1" fmla="*/ 589415 h 1682937"/>
              <a:gd name="connsiteX2" fmla="*/ 576527 w 1537406"/>
              <a:gd name="connsiteY2" fmla="*/ 384352 h 1682937"/>
              <a:gd name="connsiteX3" fmla="*/ 384352 w 1537406"/>
              <a:gd name="connsiteY3" fmla="*/ 384352 h 1682937"/>
              <a:gd name="connsiteX4" fmla="*/ 768703 w 1537406"/>
              <a:gd name="connsiteY4" fmla="*/ 0 h 1682937"/>
              <a:gd name="connsiteX5" fmla="*/ 1153055 w 1537406"/>
              <a:gd name="connsiteY5" fmla="*/ 384352 h 1682937"/>
              <a:gd name="connsiteX6" fmla="*/ 960879 w 1537406"/>
              <a:gd name="connsiteY6" fmla="*/ 384352 h 1682937"/>
              <a:gd name="connsiteX7" fmla="*/ 960879 w 1537406"/>
              <a:gd name="connsiteY7" fmla="*/ 589415 h 1682937"/>
              <a:gd name="connsiteX8" fmla="*/ 1537406 w 1537406"/>
              <a:gd name="connsiteY8" fmla="*/ 589415 h 1682937"/>
              <a:gd name="connsiteX9" fmla="*/ 1537406 w 1537406"/>
              <a:gd name="connsiteY9" fmla="*/ 1682937 h 1682937"/>
              <a:gd name="connsiteX10" fmla="*/ 0 w 1537406"/>
              <a:gd name="connsiteY10" fmla="*/ 1682937 h 1682937"/>
              <a:gd name="connsiteX11" fmla="*/ 0 w 1537406"/>
              <a:gd name="connsiteY11" fmla="*/ 589415 h 1682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537406" h="1682937">
                <a:moveTo>
                  <a:pt x="0" y="589415"/>
                </a:moveTo>
                <a:lnTo>
                  <a:pt x="576527" y="589415"/>
                </a:lnTo>
                <a:lnTo>
                  <a:pt x="576527" y="384352"/>
                </a:lnTo>
                <a:lnTo>
                  <a:pt x="384352" y="384352"/>
                </a:lnTo>
                <a:lnTo>
                  <a:pt x="768703" y="0"/>
                </a:lnTo>
                <a:lnTo>
                  <a:pt x="1153055" y="384352"/>
                </a:lnTo>
                <a:lnTo>
                  <a:pt x="960879" y="384352"/>
                </a:lnTo>
                <a:lnTo>
                  <a:pt x="960879" y="589415"/>
                </a:lnTo>
                <a:lnTo>
                  <a:pt x="1537406" y="589415"/>
                </a:lnTo>
                <a:lnTo>
                  <a:pt x="1537406" y="1682937"/>
                </a:lnTo>
                <a:lnTo>
                  <a:pt x="0" y="1682937"/>
                </a:lnTo>
                <a:lnTo>
                  <a:pt x="0" y="589415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3175">
            <a:solidFill>
              <a:schemeClr val="tx1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rgbClr r="0" g="0" b="0"/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4765" tIns="605925" rIns="24765" bIns="16510" numCol="1" spcCol="1270" anchor="ctr" anchorCtr="0">
            <a:noAutofit/>
          </a:bodyPr>
          <a:lstStyle/>
          <a:p>
            <a:pPr lvl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1300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Analizu dosadašnjeg stanja i potencijalnih korisnika prava</a:t>
            </a:r>
            <a:endParaRPr lang="hr-HR" sz="13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Prostoručno 15"/>
          <p:cNvSpPr/>
          <p:nvPr/>
        </p:nvSpPr>
        <p:spPr>
          <a:xfrm>
            <a:off x="2537132" y="4685560"/>
            <a:ext cx="1537406" cy="1682937"/>
          </a:xfrm>
          <a:custGeom>
            <a:avLst/>
            <a:gdLst>
              <a:gd name="connsiteX0" fmla="*/ 0 w 1537406"/>
              <a:gd name="connsiteY0" fmla="*/ 589415 h 1682937"/>
              <a:gd name="connsiteX1" fmla="*/ 576527 w 1537406"/>
              <a:gd name="connsiteY1" fmla="*/ 589415 h 1682937"/>
              <a:gd name="connsiteX2" fmla="*/ 576527 w 1537406"/>
              <a:gd name="connsiteY2" fmla="*/ 384352 h 1682937"/>
              <a:gd name="connsiteX3" fmla="*/ 384352 w 1537406"/>
              <a:gd name="connsiteY3" fmla="*/ 384352 h 1682937"/>
              <a:gd name="connsiteX4" fmla="*/ 768703 w 1537406"/>
              <a:gd name="connsiteY4" fmla="*/ 0 h 1682937"/>
              <a:gd name="connsiteX5" fmla="*/ 1153055 w 1537406"/>
              <a:gd name="connsiteY5" fmla="*/ 384352 h 1682937"/>
              <a:gd name="connsiteX6" fmla="*/ 960879 w 1537406"/>
              <a:gd name="connsiteY6" fmla="*/ 384352 h 1682937"/>
              <a:gd name="connsiteX7" fmla="*/ 960879 w 1537406"/>
              <a:gd name="connsiteY7" fmla="*/ 589415 h 1682937"/>
              <a:gd name="connsiteX8" fmla="*/ 1537406 w 1537406"/>
              <a:gd name="connsiteY8" fmla="*/ 589415 h 1682937"/>
              <a:gd name="connsiteX9" fmla="*/ 1537406 w 1537406"/>
              <a:gd name="connsiteY9" fmla="*/ 1682937 h 1682937"/>
              <a:gd name="connsiteX10" fmla="*/ 0 w 1537406"/>
              <a:gd name="connsiteY10" fmla="*/ 1682937 h 1682937"/>
              <a:gd name="connsiteX11" fmla="*/ 0 w 1537406"/>
              <a:gd name="connsiteY11" fmla="*/ 589415 h 1682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537406" h="1682937">
                <a:moveTo>
                  <a:pt x="0" y="589415"/>
                </a:moveTo>
                <a:lnTo>
                  <a:pt x="576527" y="589415"/>
                </a:lnTo>
                <a:lnTo>
                  <a:pt x="576527" y="384352"/>
                </a:lnTo>
                <a:lnTo>
                  <a:pt x="384352" y="384352"/>
                </a:lnTo>
                <a:lnTo>
                  <a:pt x="768703" y="0"/>
                </a:lnTo>
                <a:lnTo>
                  <a:pt x="1153055" y="384352"/>
                </a:lnTo>
                <a:lnTo>
                  <a:pt x="960879" y="384352"/>
                </a:lnTo>
                <a:lnTo>
                  <a:pt x="960879" y="589415"/>
                </a:lnTo>
                <a:lnTo>
                  <a:pt x="1537406" y="589415"/>
                </a:lnTo>
                <a:lnTo>
                  <a:pt x="1537406" y="1682937"/>
                </a:lnTo>
                <a:lnTo>
                  <a:pt x="0" y="1682937"/>
                </a:lnTo>
                <a:lnTo>
                  <a:pt x="0" y="589415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3175">
            <a:solidFill>
              <a:schemeClr val="tx1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rgbClr r="0" g="0" b="0"/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4765" tIns="605925" rIns="24765" bIns="16510" numCol="1" spcCol="1270" anchor="ctr" anchorCtr="0">
            <a:noAutofit/>
          </a:bodyPr>
          <a:lstStyle/>
          <a:p>
            <a:pPr lvl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1300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Otvaranje rokova za ostvarivanje prava za one koji do sada nisu imali mogućnost za ostvarivanje prava</a:t>
            </a:r>
            <a:endParaRPr lang="hr-HR" sz="13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Prostoručno 16"/>
          <p:cNvSpPr/>
          <p:nvPr/>
        </p:nvSpPr>
        <p:spPr>
          <a:xfrm>
            <a:off x="4458890" y="4685560"/>
            <a:ext cx="1537406" cy="1682937"/>
          </a:xfrm>
          <a:custGeom>
            <a:avLst/>
            <a:gdLst>
              <a:gd name="connsiteX0" fmla="*/ 0 w 1537406"/>
              <a:gd name="connsiteY0" fmla="*/ 589415 h 1682937"/>
              <a:gd name="connsiteX1" fmla="*/ 576527 w 1537406"/>
              <a:gd name="connsiteY1" fmla="*/ 589415 h 1682937"/>
              <a:gd name="connsiteX2" fmla="*/ 576527 w 1537406"/>
              <a:gd name="connsiteY2" fmla="*/ 384352 h 1682937"/>
              <a:gd name="connsiteX3" fmla="*/ 384352 w 1537406"/>
              <a:gd name="connsiteY3" fmla="*/ 384352 h 1682937"/>
              <a:gd name="connsiteX4" fmla="*/ 768703 w 1537406"/>
              <a:gd name="connsiteY4" fmla="*/ 0 h 1682937"/>
              <a:gd name="connsiteX5" fmla="*/ 1153055 w 1537406"/>
              <a:gd name="connsiteY5" fmla="*/ 384352 h 1682937"/>
              <a:gd name="connsiteX6" fmla="*/ 960879 w 1537406"/>
              <a:gd name="connsiteY6" fmla="*/ 384352 h 1682937"/>
              <a:gd name="connsiteX7" fmla="*/ 960879 w 1537406"/>
              <a:gd name="connsiteY7" fmla="*/ 589415 h 1682937"/>
              <a:gd name="connsiteX8" fmla="*/ 1537406 w 1537406"/>
              <a:gd name="connsiteY8" fmla="*/ 589415 h 1682937"/>
              <a:gd name="connsiteX9" fmla="*/ 1537406 w 1537406"/>
              <a:gd name="connsiteY9" fmla="*/ 1682937 h 1682937"/>
              <a:gd name="connsiteX10" fmla="*/ 0 w 1537406"/>
              <a:gd name="connsiteY10" fmla="*/ 1682937 h 1682937"/>
              <a:gd name="connsiteX11" fmla="*/ 0 w 1537406"/>
              <a:gd name="connsiteY11" fmla="*/ 589415 h 1682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537406" h="1682937">
                <a:moveTo>
                  <a:pt x="0" y="589415"/>
                </a:moveTo>
                <a:lnTo>
                  <a:pt x="576527" y="589415"/>
                </a:lnTo>
                <a:lnTo>
                  <a:pt x="576527" y="384352"/>
                </a:lnTo>
                <a:lnTo>
                  <a:pt x="384352" y="384352"/>
                </a:lnTo>
                <a:lnTo>
                  <a:pt x="768703" y="0"/>
                </a:lnTo>
                <a:lnTo>
                  <a:pt x="1153055" y="384352"/>
                </a:lnTo>
                <a:lnTo>
                  <a:pt x="960879" y="384352"/>
                </a:lnTo>
                <a:lnTo>
                  <a:pt x="960879" y="589415"/>
                </a:lnTo>
                <a:lnTo>
                  <a:pt x="1537406" y="589415"/>
                </a:lnTo>
                <a:lnTo>
                  <a:pt x="1537406" y="1682937"/>
                </a:lnTo>
                <a:lnTo>
                  <a:pt x="0" y="1682937"/>
                </a:lnTo>
                <a:lnTo>
                  <a:pt x="0" y="589415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3175">
            <a:solidFill>
              <a:schemeClr val="tx1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rgbClr r="0" g="0" b="0"/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4765" tIns="605925" rIns="24765" bIns="16510" numCol="1" spcCol="1270" anchor="ctr" anchorCtr="0">
            <a:noAutofit/>
          </a:bodyPr>
          <a:lstStyle/>
          <a:p>
            <a:pPr lvl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1300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Vraćanje prava umjesto prijašnje </a:t>
            </a:r>
            <a:r>
              <a:rPr lang="hr-HR" sz="1300" kern="1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opskrbnine</a:t>
            </a:r>
            <a:endParaRPr lang="hr-HR" sz="13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Prostoručno 17"/>
          <p:cNvSpPr/>
          <p:nvPr/>
        </p:nvSpPr>
        <p:spPr>
          <a:xfrm>
            <a:off x="6380648" y="4685560"/>
            <a:ext cx="1537406" cy="1682937"/>
          </a:xfrm>
          <a:custGeom>
            <a:avLst/>
            <a:gdLst>
              <a:gd name="connsiteX0" fmla="*/ 0 w 1537406"/>
              <a:gd name="connsiteY0" fmla="*/ 589415 h 1682937"/>
              <a:gd name="connsiteX1" fmla="*/ 576527 w 1537406"/>
              <a:gd name="connsiteY1" fmla="*/ 589415 h 1682937"/>
              <a:gd name="connsiteX2" fmla="*/ 576527 w 1537406"/>
              <a:gd name="connsiteY2" fmla="*/ 384352 h 1682937"/>
              <a:gd name="connsiteX3" fmla="*/ 384352 w 1537406"/>
              <a:gd name="connsiteY3" fmla="*/ 384352 h 1682937"/>
              <a:gd name="connsiteX4" fmla="*/ 768703 w 1537406"/>
              <a:gd name="connsiteY4" fmla="*/ 0 h 1682937"/>
              <a:gd name="connsiteX5" fmla="*/ 1153055 w 1537406"/>
              <a:gd name="connsiteY5" fmla="*/ 384352 h 1682937"/>
              <a:gd name="connsiteX6" fmla="*/ 960879 w 1537406"/>
              <a:gd name="connsiteY6" fmla="*/ 384352 h 1682937"/>
              <a:gd name="connsiteX7" fmla="*/ 960879 w 1537406"/>
              <a:gd name="connsiteY7" fmla="*/ 589415 h 1682937"/>
              <a:gd name="connsiteX8" fmla="*/ 1537406 w 1537406"/>
              <a:gd name="connsiteY8" fmla="*/ 589415 h 1682937"/>
              <a:gd name="connsiteX9" fmla="*/ 1537406 w 1537406"/>
              <a:gd name="connsiteY9" fmla="*/ 1682937 h 1682937"/>
              <a:gd name="connsiteX10" fmla="*/ 0 w 1537406"/>
              <a:gd name="connsiteY10" fmla="*/ 1682937 h 1682937"/>
              <a:gd name="connsiteX11" fmla="*/ 0 w 1537406"/>
              <a:gd name="connsiteY11" fmla="*/ 589415 h 1682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537406" h="1682937">
                <a:moveTo>
                  <a:pt x="0" y="589415"/>
                </a:moveTo>
                <a:lnTo>
                  <a:pt x="576527" y="589415"/>
                </a:lnTo>
                <a:lnTo>
                  <a:pt x="576527" y="384352"/>
                </a:lnTo>
                <a:lnTo>
                  <a:pt x="384352" y="384352"/>
                </a:lnTo>
                <a:lnTo>
                  <a:pt x="768703" y="0"/>
                </a:lnTo>
                <a:lnTo>
                  <a:pt x="1153055" y="384352"/>
                </a:lnTo>
                <a:lnTo>
                  <a:pt x="960879" y="384352"/>
                </a:lnTo>
                <a:lnTo>
                  <a:pt x="960879" y="589415"/>
                </a:lnTo>
                <a:lnTo>
                  <a:pt x="1537406" y="589415"/>
                </a:lnTo>
                <a:lnTo>
                  <a:pt x="1537406" y="1682937"/>
                </a:lnTo>
                <a:lnTo>
                  <a:pt x="0" y="1682937"/>
                </a:lnTo>
                <a:lnTo>
                  <a:pt x="0" y="589415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3175">
            <a:solidFill>
              <a:schemeClr val="tx1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rgbClr r="0" g="0" b="0"/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4765" tIns="605925" rIns="24765" bIns="16510" numCol="1" spcCol="1270" anchor="ctr" anchorCtr="0">
            <a:noAutofit/>
          </a:bodyPr>
          <a:lstStyle/>
          <a:p>
            <a:pPr lvl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1300" kern="12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Ukidanje zapreka za ostvarivanje određenih prava</a:t>
            </a:r>
            <a:endParaRPr lang="hr-HR" sz="1300" kern="1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Prostoručno 18"/>
          <p:cNvSpPr/>
          <p:nvPr/>
        </p:nvSpPr>
        <p:spPr>
          <a:xfrm>
            <a:off x="8302407" y="4685560"/>
            <a:ext cx="1537406" cy="1682937"/>
          </a:xfrm>
          <a:custGeom>
            <a:avLst/>
            <a:gdLst>
              <a:gd name="connsiteX0" fmla="*/ 0 w 1537406"/>
              <a:gd name="connsiteY0" fmla="*/ 589415 h 1682937"/>
              <a:gd name="connsiteX1" fmla="*/ 576527 w 1537406"/>
              <a:gd name="connsiteY1" fmla="*/ 589415 h 1682937"/>
              <a:gd name="connsiteX2" fmla="*/ 576527 w 1537406"/>
              <a:gd name="connsiteY2" fmla="*/ 384352 h 1682937"/>
              <a:gd name="connsiteX3" fmla="*/ 384352 w 1537406"/>
              <a:gd name="connsiteY3" fmla="*/ 384352 h 1682937"/>
              <a:gd name="connsiteX4" fmla="*/ 768703 w 1537406"/>
              <a:gd name="connsiteY4" fmla="*/ 0 h 1682937"/>
              <a:gd name="connsiteX5" fmla="*/ 1153055 w 1537406"/>
              <a:gd name="connsiteY5" fmla="*/ 384352 h 1682937"/>
              <a:gd name="connsiteX6" fmla="*/ 960879 w 1537406"/>
              <a:gd name="connsiteY6" fmla="*/ 384352 h 1682937"/>
              <a:gd name="connsiteX7" fmla="*/ 960879 w 1537406"/>
              <a:gd name="connsiteY7" fmla="*/ 589415 h 1682937"/>
              <a:gd name="connsiteX8" fmla="*/ 1537406 w 1537406"/>
              <a:gd name="connsiteY8" fmla="*/ 589415 h 1682937"/>
              <a:gd name="connsiteX9" fmla="*/ 1537406 w 1537406"/>
              <a:gd name="connsiteY9" fmla="*/ 1682937 h 1682937"/>
              <a:gd name="connsiteX10" fmla="*/ 0 w 1537406"/>
              <a:gd name="connsiteY10" fmla="*/ 1682937 h 1682937"/>
              <a:gd name="connsiteX11" fmla="*/ 0 w 1537406"/>
              <a:gd name="connsiteY11" fmla="*/ 589415 h 1682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537406" h="1682937">
                <a:moveTo>
                  <a:pt x="0" y="589415"/>
                </a:moveTo>
                <a:lnTo>
                  <a:pt x="576527" y="589415"/>
                </a:lnTo>
                <a:lnTo>
                  <a:pt x="576527" y="384352"/>
                </a:lnTo>
                <a:lnTo>
                  <a:pt x="384352" y="384352"/>
                </a:lnTo>
                <a:lnTo>
                  <a:pt x="768703" y="0"/>
                </a:lnTo>
                <a:lnTo>
                  <a:pt x="1153055" y="384352"/>
                </a:lnTo>
                <a:lnTo>
                  <a:pt x="960879" y="384352"/>
                </a:lnTo>
                <a:lnTo>
                  <a:pt x="960879" y="589415"/>
                </a:lnTo>
                <a:lnTo>
                  <a:pt x="1537406" y="589415"/>
                </a:lnTo>
                <a:lnTo>
                  <a:pt x="1537406" y="1682937"/>
                </a:lnTo>
                <a:lnTo>
                  <a:pt x="0" y="1682937"/>
                </a:lnTo>
                <a:lnTo>
                  <a:pt x="0" y="589415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3175">
            <a:solidFill>
              <a:schemeClr val="tx1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rgbClr r="0" g="0" b="0"/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4765" tIns="605925" rIns="24765" bIns="16510" numCol="1" spcCol="1270" anchor="ctr" anchorCtr="0">
            <a:noAutofit/>
          </a:bodyPr>
          <a:lstStyle/>
          <a:p>
            <a:pPr lvl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1300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Povećanje visine iznosa pojedinih postojećih prava</a:t>
            </a:r>
            <a:endParaRPr lang="hr-HR" sz="13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Prostoručno 19"/>
          <p:cNvSpPr/>
          <p:nvPr/>
        </p:nvSpPr>
        <p:spPr>
          <a:xfrm>
            <a:off x="10109914" y="4685560"/>
            <a:ext cx="1537406" cy="1682937"/>
          </a:xfrm>
          <a:custGeom>
            <a:avLst/>
            <a:gdLst>
              <a:gd name="connsiteX0" fmla="*/ 0 w 1537406"/>
              <a:gd name="connsiteY0" fmla="*/ 589415 h 1682937"/>
              <a:gd name="connsiteX1" fmla="*/ 576527 w 1537406"/>
              <a:gd name="connsiteY1" fmla="*/ 589415 h 1682937"/>
              <a:gd name="connsiteX2" fmla="*/ 576527 w 1537406"/>
              <a:gd name="connsiteY2" fmla="*/ 384352 h 1682937"/>
              <a:gd name="connsiteX3" fmla="*/ 384352 w 1537406"/>
              <a:gd name="connsiteY3" fmla="*/ 384352 h 1682937"/>
              <a:gd name="connsiteX4" fmla="*/ 768703 w 1537406"/>
              <a:gd name="connsiteY4" fmla="*/ 0 h 1682937"/>
              <a:gd name="connsiteX5" fmla="*/ 1153055 w 1537406"/>
              <a:gd name="connsiteY5" fmla="*/ 384352 h 1682937"/>
              <a:gd name="connsiteX6" fmla="*/ 960879 w 1537406"/>
              <a:gd name="connsiteY6" fmla="*/ 384352 h 1682937"/>
              <a:gd name="connsiteX7" fmla="*/ 960879 w 1537406"/>
              <a:gd name="connsiteY7" fmla="*/ 589415 h 1682937"/>
              <a:gd name="connsiteX8" fmla="*/ 1537406 w 1537406"/>
              <a:gd name="connsiteY8" fmla="*/ 589415 h 1682937"/>
              <a:gd name="connsiteX9" fmla="*/ 1537406 w 1537406"/>
              <a:gd name="connsiteY9" fmla="*/ 1682937 h 1682937"/>
              <a:gd name="connsiteX10" fmla="*/ 0 w 1537406"/>
              <a:gd name="connsiteY10" fmla="*/ 1682937 h 1682937"/>
              <a:gd name="connsiteX11" fmla="*/ 0 w 1537406"/>
              <a:gd name="connsiteY11" fmla="*/ 589415 h 1682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537406" h="1682937">
                <a:moveTo>
                  <a:pt x="0" y="589415"/>
                </a:moveTo>
                <a:lnTo>
                  <a:pt x="576527" y="589415"/>
                </a:lnTo>
                <a:lnTo>
                  <a:pt x="576527" y="384352"/>
                </a:lnTo>
                <a:lnTo>
                  <a:pt x="384352" y="384352"/>
                </a:lnTo>
                <a:lnTo>
                  <a:pt x="768703" y="0"/>
                </a:lnTo>
                <a:lnTo>
                  <a:pt x="1153055" y="384352"/>
                </a:lnTo>
                <a:lnTo>
                  <a:pt x="960879" y="384352"/>
                </a:lnTo>
                <a:lnTo>
                  <a:pt x="960879" y="589415"/>
                </a:lnTo>
                <a:lnTo>
                  <a:pt x="1537406" y="589415"/>
                </a:lnTo>
                <a:lnTo>
                  <a:pt x="1537406" y="1682937"/>
                </a:lnTo>
                <a:lnTo>
                  <a:pt x="0" y="1682937"/>
                </a:lnTo>
                <a:lnTo>
                  <a:pt x="0" y="589415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3175">
            <a:solidFill>
              <a:schemeClr val="tx1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rgbClr r="0" g="0" b="0"/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4765" tIns="605925" rIns="24765" bIns="16510" numCol="1" spcCol="1270" anchor="ctr" anchorCtr="0">
            <a:noAutofit/>
          </a:bodyPr>
          <a:lstStyle/>
          <a:p>
            <a:pPr lvl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1300" kern="12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Uvođenje novih prava</a:t>
            </a:r>
            <a:endParaRPr lang="hr-HR" sz="1300" kern="1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0101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20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4000"/>
                            </p:stCondLst>
                            <p:childTnLst>
                              <p:par>
                                <p:cTn id="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6000"/>
                            </p:stCondLst>
                            <p:childTnLst>
                              <p:par>
                                <p:cTn id="5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8000"/>
                            </p:stCondLst>
                            <p:childTnLst>
                              <p:par>
                                <p:cTn id="5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0"/>
                            </p:stCondLst>
                            <p:childTnLst>
                              <p:par>
                                <p:cTn id="6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Zakon o osobama nestalim u Domovinskom ratu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81192" y="1903109"/>
            <a:ext cx="11029615" cy="972294"/>
          </a:xfrm>
        </p:spPr>
        <p:txBody>
          <a:bodyPr>
            <a:normAutofit fontScale="92500" lnSpcReduction="20000"/>
          </a:bodyPr>
          <a:lstStyle/>
          <a:p>
            <a:r>
              <a:rPr lang="hr-HR" dirty="0" smtClean="0"/>
              <a:t>Radna skupina dosad se sastala 3 puta i izrađen je Nacrt prijedloga zakona</a:t>
            </a:r>
          </a:p>
          <a:p>
            <a:r>
              <a:rPr lang="hr-HR" dirty="0" smtClean="0"/>
              <a:t>Nacrt </a:t>
            </a:r>
            <a:r>
              <a:rPr lang="hr-HR" smtClean="0"/>
              <a:t>prijedloga zakona </a:t>
            </a:r>
            <a:r>
              <a:rPr lang="hr-HR" dirty="0" smtClean="0"/>
              <a:t>je u fazi prethodnog postupka prije javnog savjetovanja</a:t>
            </a:r>
          </a:p>
          <a:p>
            <a:r>
              <a:rPr lang="hr-HR" dirty="0" smtClean="0"/>
              <a:t>Planirano je da Nacrt prijedloga zakona bude uvršten na dnevni red sjednice Vlade RH 20./27. prosinca 2018. </a:t>
            </a:r>
          </a:p>
        </p:txBody>
      </p:sp>
      <p:grpSp>
        <p:nvGrpSpPr>
          <p:cNvPr id="4" name="Grupa 3"/>
          <p:cNvGrpSpPr/>
          <p:nvPr/>
        </p:nvGrpSpPr>
        <p:grpSpPr>
          <a:xfrm>
            <a:off x="925417" y="3800819"/>
            <a:ext cx="3102855" cy="1622796"/>
            <a:chOff x="8344" y="0"/>
            <a:chExt cx="3373955" cy="2807936"/>
          </a:xfrm>
          <a:solidFill>
            <a:schemeClr val="tx2">
              <a:lumMod val="60000"/>
              <a:lumOff val="40000"/>
            </a:schemeClr>
          </a:solidFill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5" name="Oblačić sa strelicom gore 4"/>
            <p:cNvSpPr/>
            <p:nvPr/>
          </p:nvSpPr>
          <p:spPr>
            <a:xfrm>
              <a:off x="8344" y="0"/>
              <a:ext cx="3373955" cy="2807936"/>
            </a:xfrm>
            <a:prstGeom prst="upArrowCallout">
              <a:avLst/>
            </a:prstGeom>
            <a:grpFill/>
            <a:ln>
              <a:solidFill>
                <a:schemeClr val="tx1"/>
              </a:solidFill>
            </a:ln>
            <a:sp3d prstMaterial="plastic">
              <a:bevelT w="127000" h="25400" prst="relaxedInset"/>
            </a:sp3d>
          </p:spPr>
          <p:style>
            <a:lnRef idx="0">
              <a:scrgbClr r="0" g="0" b="0"/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Oblačić sa strelicom gore 4"/>
            <p:cNvSpPr txBox="1"/>
            <p:nvPr/>
          </p:nvSpPr>
          <p:spPr>
            <a:xfrm>
              <a:off x="8344" y="983423"/>
              <a:ext cx="3373955" cy="1824513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1400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zajamčiti zaštita prava nestalih osoba i članova njihovih obitelji na zakonskoj razini</a:t>
              </a:r>
              <a:endParaRPr lang="hr-HR" sz="1400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7" name="Grupa 6"/>
          <p:cNvGrpSpPr/>
          <p:nvPr/>
        </p:nvGrpSpPr>
        <p:grpSpPr>
          <a:xfrm>
            <a:off x="4716684" y="3800819"/>
            <a:ext cx="3102855" cy="1622796"/>
            <a:chOff x="3949124" y="0"/>
            <a:chExt cx="3373955" cy="2807936"/>
          </a:xfrm>
          <a:solidFill>
            <a:schemeClr val="tx2">
              <a:lumMod val="60000"/>
              <a:lumOff val="40000"/>
            </a:schemeClr>
          </a:solidFill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8" name="Oblačić sa strelicom gore 7"/>
            <p:cNvSpPr/>
            <p:nvPr/>
          </p:nvSpPr>
          <p:spPr>
            <a:xfrm>
              <a:off x="3949124" y="0"/>
              <a:ext cx="3373955" cy="2807936"/>
            </a:xfrm>
            <a:prstGeom prst="upArrowCallout">
              <a:avLst/>
            </a:prstGeom>
            <a:grpFill/>
            <a:ln>
              <a:solidFill>
                <a:schemeClr val="tx1"/>
              </a:solidFill>
            </a:ln>
            <a:sp3d prstMaterial="plastic">
              <a:bevelT w="127000" h="25400" prst="relaxedInset"/>
            </a:sp3d>
          </p:spPr>
          <p:style>
            <a:lnRef idx="0">
              <a:scrgbClr r="0" g="0" b="0"/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Oblačić sa strelicom gore 4"/>
            <p:cNvSpPr txBox="1"/>
            <p:nvPr/>
          </p:nvSpPr>
          <p:spPr>
            <a:xfrm>
              <a:off x="3949124" y="983423"/>
              <a:ext cx="3373955" cy="1824513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1400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propisati jasno i jednoznačno obveze središnjih tijela državne uprave RH u procesu traženja osoba nestalih u Domovinskom ratu</a:t>
              </a:r>
              <a:endParaRPr lang="hr-HR" sz="1400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0" name="Grupa 9"/>
          <p:cNvGrpSpPr/>
          <p:nvPr/>
        </p:nvGrpSpPr>
        <p:grpSpPr>
          <a:xfrm>
            <a:off x="8507951" y="3800819"/>
            <a:ext cx="3102855" cy="1622796"/>
            <a:chOff x="7889905" y="0"/>
            <a:chExt cx="3373955" cy="2807936"/>
          </a:xfrm>
          <a:solidFill>
            <a:schemeClr val="tx2">
              <a:lumMod val="60000"/>
              <a:lumOff val="40000"/>
            </a:schemeClr>
          </a:solidFill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11" name="Oblačić sa strelicom gore 10"/>
            <p:cNvSpPr/>
            <p:nvPr/>
          </p:nvSpPr>
          <p:spPr>
            <a:xfrm>
              <a:off x="7889905" y="0"/>
              <a:ext cx="3373955" cy="2807936"/>
            </a:xfrm>
            <a:prstGeom prst="upArrowCallout">
              <a:avLst/>
            </a:prstGeom>
            <a:grpFill/>
            <a:ln>
              <a:solidFill>
                <a:schemeClr val="tx1"/>
              </a:solidFill>
            </a:ln>
            <a:sp3d prstMaterial="plastic">
              <a:bevelT w="127000" h="25400" prst="relaxedInset"/>
            </a:sp3d>
          </p:spPr>
          <p:style>
            <a:lnRef idx="0">
              <a:scrgbClr r="0" g="0" b="0"/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Oblačić sa strelicom gore 4"/>
            <p:cNvSpPr txBox="1"/>
            <p:nvPr/>
          </p:nvSpPr>
          <p:spPr>
            <a:xfrm>
              <a:off x="7889905" y="983423"/>
              <a:ext cx="3373955" cy="1824513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1400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riješiti pitanje nadležnosti u postupku traženja nestalih osoba u odnosima s drugim državama te suradnja s međunarodnim organizacijama i udrugama</a:t>
              </a:r>
              <a:endParaRPr lang="hr-HR" sz="1400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22" name="Pravokutnik 21"/>
          <p:cNvSpPr/>
          <p:nvPr/>
        </p:nvSpPr>
        <p:spPr>
          <a:xfrm>
            <a:off x="793214" y="3244334"/>
            <a:ext cx="10817592" cy="369332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r>
              <a:rPr lang="hr-H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Zakonom će </a:t>
            </a:r>
            <a:r>
              <a:rPr lang="hr-H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se:</a:t>
            </a:r>
            <a:endParaRPr lang="hr-HR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67318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500"/>
                            </p:stCondLst>
                            <p:childTnLst>
                              <p:par>
                                <p:cTn id="3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0"/>
                            </p:stCondLst>
                            <p:childTnLst>
                              <p:par>
                                <p:cTn id="4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hr-HR" dirty="0" smtClean="0"/>
              <a:t>PRORAČUN</a:t>
            </a:r>
            <a:endParaRPr lang="hr-HR" dirty="0"/>
          </a:p>
        </p:txBody>
      </p:sp>
      <p:sp>
        <p:nvSpPr>
          <p:cNvPr id="5" name="Podnaslov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 dirty="0"/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7853" y="146924"/>
            <a:ext cx="1296292" cy="1296294"/>
          </a:xfrm>
          <a:prstGeom prst="ellipse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03864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AEE41-CD9B-4EDB-BC40-0BD049F4330B}" type="slidenum">
              <a:rPr lang="es-ES" smtClean="0">
                <a:solidFill>
                  <a:srgbClr val="000000"/>
                </a:solidFill>
              </a:rPr>
              <a:pPr/>
              <a:t>7</a:t>
            </a:fld>
            <a:endParaRPr lang="es-ES">
              <a:solidFill>
                <a:srgbClr val="000000"/>
              </a:solidFill>
            </a:endParaRPr>
          </a:p>
        </p:txBody>
      </p:sp>
      <p:sp>
        <p:nvSpPr>
          <p:cNvPr id="14" name="Naslov 13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993775"/>
          </a:xfrm>
        </p:spPr>
        <p:txBody>
          <a:bodyPr/>
          <a:lstStyle/>
          <a:p>
            <a:endParaRPr lang="hr-HR" dirty="0"/>
          </a:p>
        </p:txBody>
      </p:sp>
      <p:sp>
        <p:nvSpPr>
          <p:cNvPr id="5" name="Zaobljeni pravokutnik 4"/>
          <p:cNvSpPr/>
          <p:nvPr/>
        </p:nvSpPr>
        <p:spPr>
          <a:xfrm>
            <a:off x="2848439" y="691007"/>
            <a:ext cx="6631937" cy="504056"/>
          </a:xfrm>
          <a:prstGeom prst="roundRect">
            <a:avLst/>
          </a:prstGeom>
          <a:solidFill>
            <a:schemeClr val="accent2"/>
          </a:solidFill>
          <a:ln>
            <a:solidFill>
              <a:schemeClr val="tx1"/>
            </a:solidFill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Financijski plan MB za </a:t>
            </a:r>
            <a:r>
              <a:rPr lang="pl-PL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2016.</a:t>
            </a:r>
            <a:r>
              <a:rPr lang="pl-PL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godinu</a:t>
            </a:r>
            <a:r>
              <a:rPr lang="pl-P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</a:t>
            </a:r>
            <a:r>
              <a:rPr lang="pl-PL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938.768.307,00 kn</a:t>
            </a:r>
            <a:endParaRPr lang="hr-H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Oblačić sa strelicom dolje 4"/>
          <p:cNvSpPr/>
          <p:nvPr/>
        </p:nvSpPr>
        <p:spPr>
          <a:xfrm>
            <a:off x="3230082" y="3616477"/>
            <a:ext cx="5587820" cy="49757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0640" tIns="30480" rIns="40640" bIns="30480" numCol="1" spcCol="1270" anchor="ctr" anchorCtr="0">
            <a:noAutofit/>
          </a:bodyPr>
          <a:lstStyle/>
          <a:p>
            <a:pPr algn="ctr" defTabSz="711200">
              <a:lnSpc>
                <a:spcPct val="90000"/>
              </a:lnSpc>
              <a:spcAft>
                <a:spcPct val="35000"/>
              </a:spcAft>
            </a:pPr>
            <a:endParaRPr lang="hr-HR" sz="1600" b="1" dirty="0">
              <a:solidFill>
                <a:srgbClr val="000000"/>
              </a:solidFill>
            </a:endParaRPr>
          </a:p>
        </p:txBody>
      </p:sp>
      <p:sp>
        <p:nvSpPr>
          <p:cNvPr id="8" name="Zaobljeni pravokutnik 7"/>
          <p:cNvSpPr/>
          <p:nvPr/>
        </p:nvSpPr>
        <p:spPr>
          <a:xfrm>
            <a:off x="2848439" y="1591107"/>
            <a:ext cx="6631937" cy="504056"/>
          </a:xfrm>
          <a:prstGeom prst="roundRect">
            <a:avLst/>
          </a:prstGeom>
          <a:solidFill>
            <a:schemeClr val="accent2"/>
          </a:solidFill>
          <a:ln>
            <a:solidFill>
              <a:schemeClr val="tx1"/>
            </a:solidFill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Financijski plan MHB za </a:t>
            </a:r>
            <a:r>
              <a:rPr lang="pl-PL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2017. </a:t>
            </a:r>
            <a:r>
              <a:rPr lang="pl-PL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godinu</a:t>
            </a:r>
            <a:r>
              <a:rPr lang="pl-P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</a:t>
            </a:r>
            <a:r>
              <a:rPr lang="pl-PL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1.138.483.430,00 kn</a:t>
            </a:r>
          </a:p>
        </p:txBody>
      </p:sp>
      <p:sp>
        <p:nvSpPr>
          <p:cNvPr id="7" name="Zaobljeni pravokutnik 6"/>
          <p:cNvSpPr/>
          <p:nvPr/>
        </p:nvSpPr>
        <p:spPr>
          <a:xfrm>
            <a:off x="2848438" y="2527211"/>
            <a:ext cx="6631937" cy="1800200"/>
          </a:xfrm>
          <a:prstGeom prst="roundRect">
            <a:avLst/>
          </a:prstGeom>
          <a:solidFill>
            <a:schemeClr val="accent2"/>
          </a:solidFill>
          <a:ln>
            <a:solidFill>
              <a:schemeClr val="tx1"/>
            </a:solidFill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Financijski plan </a:t>
            </a:r>
            <a:r>
              <a:rPr lang="pl-PL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 </a:t>
            </a:r>
            <a:r>
              <a:rPr lang="pl-PL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2018.</a:t>
            </a:r>
            <a:r>
              <a:rPr lang="pl-PL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godinu</a:t>
            </a:r>
          </a:p>
          <a:p>
            <a:endParaRPr lang="pl-PL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pl-PL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pl-PL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pl-PL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pl-PL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5784619"/>
              </p:ext>
            </p:extLst>
          </p:nvPr>
        </p:nvGraphicFramePr>
        <p:xfrm>
          <a:off x="3644126" y="3101299"/>
          <a:ext cx="5040559" cy="942975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97775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06280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190500">
                <a:tc gridSpan="2">
                  <a:txBody>
                    <a:bodyPr/>
                    <a:lstStyle/>
                    <a:p>
                      <a:pPr algn="ctr" fontAlgn="b"/>
                      <a:endParaRPr lang="pl-PL" sz="1200" u="none" strike="noStrike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 fontAlgn="b"/>
                      <a:r>
                        <a:rPr lang="pl-PL" sz="1200" u="none" strike="noStrike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UKUPNO </a:t>
                      </a:r>
                      <a:r>
                        <a:rPr lang="pl-PL" sz="1200" u="none" strike="noStrike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POTREBNA DODATNA SREDSTVA ZA NOVI ZAKON ZA 2018. g. </a:t>
                      </a:r>
                      <a:endParaRPr lang="pl-PL" sz="1200" b="0" i="0" u="none" strike="noStrike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  <a:p>
                      <a:pPr algn="ctr" fontAlgn="b"/>
                      <a:r>
                        <a:rPr lang="hr-HR" sz="1200" u="none" strike="noStrike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        </a:t>
                      </a:r>
                      <a:endParaRPr lang="hr-HR" sz="1200" b="0" i="0" u="none" strike="noStrike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hr-HR" sz="1200" b="0" i="0" u="none" strike="noStrike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na poziciji MHB</a:t>
                      </a:r>
                      <a:endParaRPr lang="hr-HR" sz="1200" b="0" i="0" u="none" strike="noStrike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219,2</a:t>
                      </a:r>
                      <a:r>
                        <a:rPr lang="hr-HR" sz="1200" u="none" strike="noStrike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hr-HR" sz="1200" u="none" strike="noStrike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mil</a:t>
                      </a:r>
                      <a:r>
                        <a:rPr lang="hr-HR" sz="1200" u="none" strike="noStrike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. kn</a:t>
                      </a:r>
                      <a:endParaRPr lang="hr-HR" sz="1200" b="0" i="0" u="none" strike="noStrike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59261"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na poziciji MRMS</a:t>
                      </a:r>
                      <a:endParaRPr lang="hr-HR" sz="1200" b="0" i="0" u="none" strike="noStrike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64 </a:t>
                      </a:r>
                      <a:r>
                        <a:rPr lang="hr-HR" sz="1200" u="none" strike="noStrike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mil. kn    </a:t>
                      </a:r>
                      <a:endParaRPr lang="hr-HR" sz="1200" b="0" i="0" u="none" strike="noStrike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Zaobljeni pravokutnik 8"/>
          <p:cNvSpPr/>
          <p:nvPr/>
        </p:nvSpPr>
        <p:spPr>
          <a:xfrm>
            <a:off x="2848438" y="4601742"/>
            <a:ext cx="6631937" cy="1800200"/>
          </a:xfrm>
          <a:prstGeom prst="roundRect">
            <a:avLst/>
          </a:prstGeom>
          <a:solidFill>
            <a:schemeClr val="accent2"/>
          </a:solidFill>
          <a:ln>
            <a:solidFill>
              <a:schemeClr val="tx1"/>
            </a:solidFill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Financijski plan </a:t>
            </a:r>
            <a:r>
              <a:rPr lang="pl-PL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 </a:t>
            </a:r>
            <a:r>
              <a:rPr lang="pl-PL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2019.</a:t>
            </a:r>
            <a:r>
              <a:rPr lang="pl-PL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godinu</a:t>
            </a:r>
          </a:p>
          <a:p>
            <a:endParaRPr lang="pl-PL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pl-PL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pl-PL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pl-PL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pl-PL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1" name="Tablic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9429452"/>
              </p:ext>
            </p:extLst>
          </p:nvPr>
        </p:nvGraphicFramePr>
        <p:xfrm>
          <a:off x="3612233" y="5112912"/>
          <a:ext cx="5040559" cy="942975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97775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06280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190500">
                <a:tc gridSpan="2">
                  <a:txBody>
                    <a:bodyPr/>
                    <a:lstStyle/>
                    <a:p>
                      <a:pPr algn="ctr" fontAlgn="b"/>
                      <a:endParaRPr lang="pl-PL" sz="1200" u="none" strike="noStrike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 fontAlgn="b"/>
                      <a:r>
                        <a:rPr lang="pl-PL" sz="1200" u="none" strike="noStrike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UKUPNO </a:t>
                      </a:r>
                      <a:r>
                        <a:rPr lang="pl-PL" sz="1200" u="none" strike="noStrike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POTREBNA DODATNA SREDSTVA ZA </a:t>
                      </a:r>
                      <a:r>
                        <a:rPr lang="pl-PL" sz="1200" u="none" strike="noStrike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ZAKON </a:t>
                      </a:r>
                      <a:r>
                        <a:rPr lang="pl-PL" sz="1200" u="none" strike="noStrike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ZA </a:t>
                      </a:r>
                      <a:r>
                        <a:rPr lang="pl-PL" sz="1200" u="none" strike="noStrike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2019. </a:t>
                      </a:r>
                      <a:r>
                        <a:rPr lang="pl-PL" sz="1200" u="none" strike="noStrike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g. </a:t>
                      </a:r>
                      <a:endParaRPr lang="pl-PL" sz="1200" b="0" i="0" u="none" strike="noStrike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  <a:p>
                      <a:pPr algn="ctr" fontAlgn="b"/>
                      <a:r>
                        <a:rPr lang="hr-HR" sz="1200" u="none" strike="noStrike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        </a:t>
                      </a:r>
                      <a:endParaRPr lang="hr-HR" sz="1200" b="0" i="0" u="none" strike="noStrike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hr-HR" sz="1200" b="0" i="0" u="none" strike="noStrike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na poziciji MHB</a:t>
                      </a:r>
                      <a:endParaRPr lang="hr-HR" sz="1200" b="0" i="0" u="none" strike="noStrike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19  </a:t>
                      </a:r>
                      <a:r>
                        <a:rPr lang="hr-HR" sz="1200" u="none" strike="noStrike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mil</a:t>
                      </a:r>
                      <a:r>
                        <a:rPr lang="hr-HR" sz="1200" u="none" strike="noStrike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. kn</a:t>
                      </a:r>
                      <a:endParaRPr lang="hr-HR" sz="1200" b="0" i="0" u="none" strike="noStrike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59261"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na poziciji MRMS</a:t>
                      </a:r>
                      <a:endParaRPr lang="hr-HR" sz="1200" b="0" i="0" u="none" strike="noStrike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245 </a:t>
                      </a:r>
                      <a:r>
                        <a:rPr lang="hr-HR" sz="1200" u="none" strike="noStrike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mil. kn    </a:t>
                      </a:r>
                      <a:endParaRPr lang="hr-HR" sz="1200" b="0" i="0" u="none" strike="noStrike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2723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7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ic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4134858"/>
              </p:ext>
            </p:extLst>
          </p:nvPr>
        </p:nvGraphicFramePr>
        <p:xfrm>
          <a:off x="498764" y="1039905"/>
          <a:ext cx="11213868" cy="5074777"/>
        </p:xfrm>
        <a:graphic>
          <a:graphicData uri="http://schemas.openxmlformats.org/drawingml/2006/table">
            <a:tbl>
              <a:tblPr firstRow="1" firstCol="1" bandRow="1">
                <a:tableStyleId>{9DCAF9ED-07DC-4A11-8D7F-57B35C25682E}</a:tableStyleId>
              </a:tblPr>
              <a:tblGrid>
                <a:gridCol w="3737956">
                  <a:extLst>
                    <a:ext uri="{9D8B030D-6E8A-4147-A177-3AD203B41FA5}">
                      <a16:colId xmlns="" xmlns:a16="http://schemas.microsoft.com/office/drawing/2014/main" val="1942723236"/>
                    </a:ext>
                  </a:extLst>
                </a:gridCol>
                <a:gridCol w="3737956">
                  <a:extLst>
                    <a:ext uri="{9D8B030D-6E8A-4147-A177-3AD203B41FA5}">
                      <a16:colId xmlns="" xmlns:a16="http://schemas.microsoft.com/office/drawing/2014/main" val="4018246727"/>
                    </a:ext>
                  </a:extLst>
                </a:gridCol>
                <a:gridCol w="3737956">
                  <a:extLst>
                    <a:ext uri="{9D8B030D-6E8A-4147-A177-3AD203B41FA5}">
                      <a16:colId xmlns="" xmlns:a16="http://schemas.microsoft.com/office/drawing/2014/main" val="942899581"/>
                    </a:ext>
                  </a:extLst>
                </a:gridCol>
              </a:tblGrid>
              <a:tr h="836105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GODINA</a:t>
                      </a:r>
                      <a:endParaRPr lang="hr-HR" dirty="0"/>
                    </a:p>
                  </a:txBody>
                  <a:tcPr anchor="ctr"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FINANCIJSKI PLAN MHB</a:t>
                      </a:r>
                      <a:endParaRPr lang="hr-HR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IZVRŠENO</a:t>
                      </a:r>
                      <a:endParaRPr lang="hr-HR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="" xmlns:a16="http://schemas.microsoft.com/office/drawing/2014/main" val="3202339307"/>
                  </a:ext>
                </a:extLst>
              </a:tr>
              <a:tr h="1059668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C00000"/>
                          </a:solidFill>
                        </a:rPr>
                        <a:t>2016.</a:t>
                      </a:r>
                      <a:endParaRPr lang="hr-HR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938.768.307,00	</a:t>
                      </a:r>
                    </a:p>
                  </a:txBody>
                  <a:tcPr anchor="ctr"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908.370.095,41</a:t>
                      </a:r>
                      <a:endParaRPr lang="hr-HR" dirty="0"/>
                    </a:p>
                  </a:txBody>
                  <a:tcPr anchor="ctr"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="" xmlns:a16="http://schemas.microsoft.com/office/drawing/2014/main" val="716502233"/>
                  </a:ext>
                </a:extLst>
              </a:tr>
              <a:tr h="1059668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C00000"/>
                          </a:solidFill>
                        </a:rPr>
                        <a:t>2017.</a:t>
                      </a:r>
                      <a:endParaRPr lang="hr-HR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1.138.438.430,00	</a:t>
                      </a:r>
                      <a:endParaRPr lang="hr-HR" dirty="0"/>
                    </a:p>
                  </a:txBody>
                  <a:tcPr anchor="ctr"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904.074.911,55</a:t>
                      </a:r>
                      <a:endParaRPr lang="hr-HR" dirty="0"/>
                    </a:p>
                  </a:txBody>
                  <a:tcPr anchor="ctr"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="" xmlns:a16="http://schemas.microsoft.com/office/drawing/2014/main" val="987078595"/>
                  </a:ext>
                </a:extLst>
              </a:tr>
              <a:tr h="1059668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C00000"/>
                          </a:solidFill>
                        </a:rPr>
                        <a:t>2018.</a:t>
                      </a:r>
                      <a:endParaRPr lang="hr-HR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1.319.854.268,00</a:t>
                      </a:r>
                      <a:endParaRPr lang="hr-HR" dirty="0"/>
                    </a:p>
                  </a:txBody>
                  <a:tcPr anchor="ctr"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815.627.425,94</a:t>
                      </a:r>
                    </a:p>
                    <a:p>
                      <a:pPr algn="ctr"/>
                      <a:r>
                        <a:rPr lang="hr-HR" smtClean="0"/>
                        <a:t>(Na</a:t>
                      </a:r>
                      <a:r>
                        <a:rPr lang="hr-HR" baseline="0" smtClean="0"/>
                        <a:t> </a:t>
                      </a:r>
                      <a:r>
                        <a:rPr lang="hr-HR" baseline="0" dirty="0" smtClean="0"/>
                        <a:t>dan </a:t>
                      </a:r>
                      <a:r>
                        <a:rPr lang="hr-HR" baseline="0" smtClean="0"/>
                        <a:t>31.10.2018.)</a:t>
                      </a:r>
                      <a:endParaRPr lang="hr-HR" dirty="0"/>
                    </a:p>
                  </a:txBody>
                  <a:tcPr anchor="ctr"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="" xmlns:a16="http://schemas.microsoft.com/office/drawing/2014/main" val="2253934979"/>
                  </a:ext>
                </a:extLst>
              </a:tr>
              <a:tr h="1059668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C00000"/>
                          </a:solidFill>
                        </a:rPr>
                        <a:t>2019.</a:t>
                      </a:r>
                      <a:endParaRPr lang="hr-HR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1.362.777.709,00</a:t>
                      </a:r>
                    </a:p>
                    <a:p>
                      <a:pPr algn="ctr"/>
                      <a:endParaRPr lang="hr-HR" dirty="0"/>
                    </a:p>
                  </a:txBody>
                  <a:tcPr anchor="ctr"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 anchor="ctr"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="" xmlns:a16="http://schemas.microsoft.com/office/drawing/2014/main" val="28465323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8193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DODATNA SREDSTVA ZA 2019. NA POZICIJI MHB</a:t>
            </a:r>
            <a:endParaRPr lang="hr-HR" dirty="0"/>
          </a:p>
        </p:txBody>
      </p:sp>
      <p:sp>
        <p:nvSpPr>
          <p:cNvPr id="4" name="TekstniOkvir 3"/>
          <p:cNvSpPr txBox="1"/>
          <p:nvPr/>
        </p:nvSpPr>
        <p:spPr>
          <a:xfrm>
            <a:off x="459521" y="2269478"/>
            <a:ext cx="11272957" cy="58477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hr-HR" sz="2000" dirty="0" smtClean="0">
                <a:solidFill>
                  <a:schemeClr val="bg1"/>
                </a:solidFill>
              </a:rPr>
              <a:t>DODATNIH </a:t>
            </a:r>
            <a:r>
              <a:rPr lang="hr-HR" sz="3200" dirty="0" smtClean="0">
                <a:solidFill>
                  <a:srgbClr val="C00000"/>
                </a:solidFill>
              </a:rPr>
              <a:t>19</a:t>
            </a:r>
            <a:r>
              <a:rPr lang="hr-HR" sz="2000" dirty="0" smtClean="0">
                <a:solidFill>
                  <a:schemeClr val="bg1"/>
                </a:solidFill>
              </a:rPr>
              <a:t> MIL. KN</a:t>
            </a:r>
            <a:endParaRPr lang="hr-HR" sz="2000" dirty="0">
              <a:solidFill>
                <a:schemeClr val="bg1"/>
              </a:solidFill>
            </a:endParaRPr>
          </a:p>
        </p:txBody>
      </p:sp>
      <p:sp>
        <p:nvSpPr>
          <p:cNvPr id="11" name="Prostoručno 10"/>
          <p:cNvSpPr/>
          <p:nvPr/>
        </p:nvSpPr>
        <p:spPr>
          <a:xfrm>
            <a:off x="473532" y="3062692"/>
            <a:ext cx="2447734" cy="2135098"/>
          </a:xfrm>
          <a:custGeom>
            <a:avLst/>
            <a:gdLst>
              <a:gd name="connsiteX0" fmla="*/ 0 w 2447734"/>
              <a:gd name="connsiteY0" fmla="*/ 747775 h 2135098"/>
              <a:gd name="connsiteX1" fmla="*/ 956980 w 2447734"/>
              <a:gd name="connsiteY1" fmla="*/ 747775 h 2135098"/>
              <a:gd name="connsiteX2" fmla="*/ 956980 w 2447734"/>
              <a:gd name="connsiteY2" fmla="*/ 533775 h 2135098"/>
              <a:gd name="connsiteX3" fmla="*/ 690093 w 2447734"/>
              <a:gd name="connsiteY3" fmla="*/ 533775 h 2135098"/>
              <a:gd name="connsiteX4" fmla="*/ 1223867 w 2447734"/>
              <a:gd name="connsiteY4" fmla="*/ 0 h 2135098"/>
              <a:gd name="connsiteX5" fmla="*/ 1757642 w 2447734"/>
              <a:gd name="connsiteY5" fmla="*/ 533775 h 2135098"/>
              <a:gd name="connsiteX6" fmla="*/ 1490754 w 2447734"/>
              <a:gd name="connsiteY6" fmla="*/ 533775 h 2135098"/>
              <a:gd name="connsiteX7" fmla="*/ 1490754 w 2447734"/>
              <a:gd name="connsiteY7" fmla="*/ 747775 h 2135098"/>
              <a:gd name="connsiteX8" fmla="*/ 2447734 w 2447734"/>
              <a:gd name="connsiteY8" fmla="*/ 747775 h 2135098"/>
              <a:gd name="connsiteX9" fmla="*/ 2447734 w 2447734"/>
              <a:gd name="connsiteY9" fmla="*/ 2135098 h 2135098"/>
              <a:gd name="connsiteX10" fmla="*/ 0 w 2447734"/>
              <a:gd name="connsiteY10" fmla="*/ 2135098 h 2135098"/>
              <a:gd name="connsiteX11" fmla="*/ 0 w 2447734"/>
              <a:gd name="connsiteY11" fmla="*/ 747775 h 2135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447734" h="2135098">
                <a:moveTo>
                  <a:pt x="0" y="747775"/>
                </a:moveTo>
                <a:lnTo>
                  <a:pt x="956980" y="747775"/>
                </a:lnTo>
                <a:lnTo>
                  <a:pt x="956980" y="533775"/>
                </a:lnTo>
                <a:lnTo>
                  <a:pt x="690093" y="533775"/>
                </a:lnTo>
                <a:lnTo>
                  <a:pt x="1223867" y="0"/>
                </a:lnTo>
                <a:lnTo>
                  <a:pt x="1757642" y="533775"/>
                </a:lnTo>
                <a:lnTo>
                  <a:pt x="1490754" y="533775"/>
                </a:lnTo>
                <a:lnTo>
                  <a:pt x="1490754" y="747775"/>
                </a:lnTo>
                <a:lnTo>
                  <a:pt x="2447734" y="747775"/>
                </a:lnTo>
                <a:lnTo>
                  <a:pt x="2447734" y="2135098"/>
                </a:lnTo>
                <a:lnTo>
                  <a:pt x="0" y="2135098"/>
                </a:lnTo>
                <a:lnTo>
                  <a:pt x="0" y="747775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rgbClr r="0" g="0" b="0"/>
          </a:lnRef>
          <a:fillRef idx="1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8580" tIns="816355" rIns="68580" bIns="68580" numCol="1" spcCol="1270" anchor="ctr" anchorCtr="0">
            <a:noAutofit/>
          </a:bodyPr>
          <a:lstStyle/>
          <a:p>
            <a:pPr lvl="0" algn="ctr" defTabSz="8001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1800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troškovi početka izgradnje veteranskih centara</a:t>
            </a:r>
            <a:endParaRPr lang="hr-HR" sz="18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Prostoručno 11"/>
          <p:cNvSpPr/>
          <p:nvPr/>
        </p:nvSpPr>
        <p:spPr>
          <a:xfrm>
            <a:off x="3332486" y="3062692"/>
            <a:ext cx="2447734" cy="2135098"/>
          </a:xfrm>
          <a:custGeom>
            <a:avLst/>
            <a:gdLst>
              <a:gd name="connsiteX0" fmla="*/ 0 w 2447734"/>
              <a:gd name="connsiteY0" fmla="*/ 747775 h 2135098"/>
              <a:gd name="connsiteX1" fmla="*/ 956980 w 2447734"/>
              <a:gd name="connsiteY1" fmla="*/ 747775 h 2135098"/>
              <a:gd name="connsiteX2" fmla="*/ 956980 w 2447734"/>
              <a:gd name="connsiteY2" fmla="*/ 533775 h 2135098"/>
              <a:gd name="connsiteX3" fmla="*/ 690093 w 2447734"/>
              <a:gd name="connsiteY3" fmla="*/ 533775 h 2135098"/>
              <a:gd name="connsiteX4" fmla="*/ 1223867 w 2447734"/>
              <a:gd name="connsiteY4" fmla="*/ 0 h 2135098"/>
              <a:gd name="connsiteX5" fmla="*/ 1757642 w 2447734"/>
              <a:gd name="connsiteY5" fmla="*/ 533775 h 2135098"/>
              <a:gd name="connsiteX6" fmla="*/ 1490754 w 2447734"/>
              <a:gd name="connsiteY6" fmla="*/ 533775 h 2135098"/>
              <a:gd name="connsiteX7" fmla="*/ 1490754 w 2447734"/>
              <a:gd name="connsiteY7" fmla="*/ 747775 h 2135098"/>
              <a:gd name="connsiteX8" fmla="*/ 2447734 w 2447734"/>
              <a:gd name="connsiteY8" fmla="*/ 747775 h 2135098"/>
              <a:gd name="connsiteX9" fmla="*/ 2447734 w 2447734"/>
              <a:gd name="connsiteY9" fmla="*/ 2135098 h 2135098"/>
              <a:gd name="connsiteX10" fmla="*/ 0 w 2447734"/>
              <a:gd name="connsiteY10" fmla="*/ 2135098 h 2135098"/>
              <a:gd name="connsiteX11" fmla="*/ 0 w 2447734"/>
              <a:gd name="connsiteY11" fmla="*/ 747775 h 2135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447734" h="2135098">
                <a:moveTo>
                  <a:pt x="0" y="747775"/>
                </a:moveTo>
                <a:lnTo>
                  <a:pt x="956980" y="747775"/>
                </a:lnTo>
                <a:lnTo>
                  <a:pt x="956980" y="533775"/>
                </a:lnTo>
                <a:lnTo>
                  <a:pt x="690093" y="533775"/>
                </a:lnTo>
                <a:lnTo>
                  <a:pt x="1223867" y="0"/>
                </a:lnTo>
                <a:lnTo>
                  <a:pt x="1757642" y="533775"/>
                </a:lnTo>
                <a:lnTo>
                  <a:pt x="1490754" y="533775"/>
                </a:lnTo>
                <a:lnTo>
                  <a:pt x="1490754" y="747775"/>
                </a:lnTo>
                <a:lnTo>
                  <a:pt x="2447734" y="747775"/>
                </a:lnTo>
                <a:lnTo>
                  <a:pt x="2447734" y="2135098"/>
                </a:lnTo>
                <a:lnTo>
                  <a:pt x="0" y="2135098"/>
                </a:lnTo>
                <a:lnTo>
                  <a:pt x="0" y="747775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rgbClr r="0" g="0" b="0"/>
          </a:lnRef>
          <a:fillRef idx="1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8580" tIns="816355" rIns="68580" bIns="68580" numCol="1" spcCol="1270" anchor="ctr" anchorCtr="0">
            <a:noAutofit/>
          </a:bodyPr>
          <a:lstStyle/>
          <a:p>
            <a:pPr lvl="0" algn="ctr" defTabSz="8001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1800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mjere za zapošljavanje branitelja</a:t>
            </a:r>
            <a:endParaRPr lang="hr-HR" sz="18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Prostoručno 12"/>
          <p:cNvSpPr/>
          <p:nvPr/>
        </p:nvSpPr>
        <p:spPr>
          <a:xfrm>
            <a:off x="6191440" y="3062692"/>
            <a:ext cx="2447734" cy="2135098"/>
          </a:xfrm>
          <a:custGeom>
            <a:avLst/>
            <a:gdLst>
              <a:gd name="connsiteX0" fmla="*/ 0 w 2447734"/>
              <a:gd name="connsiteY0" fmla="*/ 747775 h 2135098"/>
              <a:gd name="connsiteX1" fmla="*/ 956980 w 2447734"/>
              <a:gd name="connsiteY1" fmla="*/ 747775 h 2135098"/>
              <a:gd name="connsiteX2" fmla="*/ 956980 w 2447734"/>
              <a:gd name="connsiteY2" fmla="*/ 533775 h 2135098"/>
              <a:gd name="connsiteX3" fmla="*/ 690093 w 2447734"/>
              <a:gd name="connsiteY3" fmla="*/ 533775 h 2135098"/>
              <a:gd name="connsiteX4" fmla="*/ 1223867 w 2447734"/>
              <a:gd name="connsiteY4" fmla="*/ 0 h 2135098"/>
              <a:gd name="connsiteX5" fmla="*/ 1757642 w 2447734"/>
              <a:gd name="connsiteY5" fmla="*/ 533775 h 2135098"/>
              <a:gd name="connsiteX6" fmla="*/ 1490754 w 2447734"/>
              <a:gd name="connsiteY6" fmla="*/ 533775 h 2135098"/>
              <a:gd name="connsiteX7" fmla="*/ 1490754 w 2447734"/>
              <a:gd name="connsiteY7" fmla="*/ 747775 h 2135098"/>
              <a:gd name="connsiteX8" fmla="*/ 2447734 w 2447734"/>
              <a:gd name="connsiteY8" fmla="*/ 747775 h 2135098"/>
              <a:gd name="connsiteX9" fmla="*/ 2447734 w 2447734"/>
              <a:gd name="connsiteY9" fmla="*/ 2135098 h 2135098"/>
              <a:gd name="connsiteX10" fmla="*/ 0 w 2447734"/>
              <a:gd name="connsiteY10" fmla="*/ 2135098 h 2135098"/>
              <a:gd name="connsiteX11" fmla="*/ 0 w 2447734"/>
              <a:gd name="connsiteY11" fmla="*/ 747775 h 2135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447734" h="2135098">
                <a:moveTo>
                  <a:pt x="0" y="747775"/>
                </a:moveTo>
                <a:lnTo>
                  <a:pt x="956980" y="747775"/>
                </a:lnTo>
                <a:lnTo>
                  <a:pt x="956980" y="533775"/>
                </a:lnTo>
                <a:lnTo>
                  <a:pt x="690093" y="533775"/>
                </a:lnTo>
                <a:lnTo>
                  <a:pt x="1223867" y="0"/>
                </a:lnTo>
                <a:lnTo>
                  <a:pt x="1757642" y="533775"/>
                </a:lnTo>
                <a:lnTo>
                  <a:pt x="1490754" y="533775"/>
                </a:lnTo>
                <a:lnTo>
                  <a:pt x="1490754" y="747775"/>
                </a:lnTo>
                <a:lnTo>
                  <a:pt x="2447734" y="747775"/>
                </a:lnTo>
                <a:lnTo>
                  <a:pt x="2447734" y="2135098"/>
                </a:lnTo>
                <a:lnTo>
                  <a:pt x="0" y="2135098"/>
                </a:lnTo>
                <a:lnTo>
                  <a:pt x="0" y="747775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rgbClr r="0" g="0" b="0"/>
          </a:lnRef>
          <a:fillRef idx="1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8580" tIns="816355" rIns="68580" bIns="68580" numCol="1" spcCol="1270" anchor="ctr" anchorCtr="0">
            <a:noAutofit/>
          </a:bodyPr>
          <a:lstStyle/>
          <a:p>
            <a:pPr lvl="0" algn="ctr" defTabSz="8001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1800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obnova memorijalnog groblja u Vukovaru </a:t>
            </a:r>
            <a:endParaRPr lang="hr-HR" sz="18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Prostoručno 13"/>
          <p:cNvSpPr/>
          <p:nvPr/>
        </p:nvSpPr>
        <p:spPr>
          <a:xfrm>
            <a:off x="9050393" y="3062692"/>
            <a:ext cx="2447734" cy="2135098"/>
          </a:xfrm>
          <a:custGeom>
            <a:avLst/>
            <a:gdLst>
              <a:gd name="connsiteX0" fmla="*/ 0 w 2447734"/>
              <a:gd name="connsiteY0" fmla="*/ 747775 h 2135098"/>
              <a:gd name="connsiteX1" fmla="*/ 956980 w 2447734"/>
              <a:gd name="connsiteY1" fmla="*/ 747775 h 2135098"/>
              <a:gd name="connsiteX2" fmla="*/ 956980 w 2447734"/>
              <a:gd name="connsiteY2" fmla="*/ 533775 h 2135098"/>
              <a:gd name="connsiteX3" fmla="*/ 690093 w 2447734"/>
              <a:gd name="connsiteY3" fmla="*/ 533775 h 2135098"/>
              <a:gd name="connsiteX4" fmla="*/ 1223867 w 2447734"/>
              <a:gd name="connsiteY4" fmla="*/ 0 h 2135098"/>
              <a:gd name="connsiteX5" fmla="*/ 1757642 w 2447734"/>
              <a:gd name="connsiteY5" fmla="*/ 533775 h 2135098"/>
              <a:gd name="connsiteX6" fmla="*/ 1490754 w 2447734"/>
              <a:gd name="connsiteY6" fmla="*/ 533775 h 2135098"/>
              <a:gd name="connsiteX7" fmla="*/ 1490754 w 2447734"/>
              <a:gd name="connsiteY7" fmla="*/ 747775 h 2135098"/>
              <a:gd name="connsiteX8" fmla="*/ 2447734 w 2447734"/>
              <a:gd name="connsiteY8" fmla="*/ 747775 h 2135098"/>
              <a:gd name="connsiteX9" fmla="*/ 2447734 w 2447734"/>
              <a:gd name="connsiteY9" fmla="*/ 2135098 h 2135098"/>
              <a:gd name="connsiteX10" fmla="*/ 0 w 2447734"/>
              <a:gd name="connsiteY10" fmla="*/ 2135098 h 2135098"/>
              <a:gd name="connsiteX11" fmla="*/ 0 w 2447734"/>
              <a:gd name="connsiteY11" fmla="*/ 747775 h 2135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447734" h="2135098">
                <a:moveTo>
                  <a:pt x="0" y="747775"/>
                </a:moveTo>
                <a:lnTo>
                  <a:pt x="956980" y="747775"/>
                </a:lnTo>
                <a:lnTo>
                  <a:pt x="956980" y="533775"/>
                </a:lnTo>
                <a:lnTo>
                  <a:pt x="690093" y="533775"/>
                </a:lnTo>
                <a:lnTo>
                  <a:pt x="1223867" y="0"/>
                </a:lnTo>
                <a:lnTo>
                  <a:pt x="1757642" y="533775"/>
                </a:lnTo>
                <a:lnTo>
                  <a:pt x="1490754" y="533775"/>
                </a:lnTo>
                <a:lnTo>
                  <a:pt x="1490754" y="747775"/>
                </a:lnTo>
                <a:lnTo>
                  <a:pt x="2447734" y="747775"/>
                </a:lnTo>
                <a:lnTo>
                  <a:pt x="2447734" y="2135098"/>
                </a:lnTo>
                <a:lnTo>
                  <a:pt x="0" y="2135098"/>
                </a:lnTo>
                <a:lnTo>
                  <a:pt x="0" y="747775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rgbClr r="0" g="0" b="0"/>
          </a:lnRef>
          <a:fillRef idx="1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8580" tIns="816355" rIns="68580" bIns="68580" numCol="1" spcCol="1270" anchor="ctr" anchorCtr="0">
            <a:noAutofit/>
          </a:bodyPr>
          <a:lstStyle/>
          <a:p>
            <a:pPr lvl="0" algn="ctr" defTabSz="8001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1800" kern="12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nabavka strojeva za poslove traganja za posmrtnih ostacima nestalih osoba iz Domovinskog rata</a:t>
            </a:r>
            <a:endParaRPr lang="hr-HR" sz="1800" kern="1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61645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" grpId="0" animBg="1"/>
      <p:bldP spid="12" grpId="0" animBg="1"/>
      <p:bldP spid="13" grpId="0" animBg="1"/>
      <p:bldP spid="14" grpId="0" animBg="1"/>
    </p:bldLst>
  </p:timing>
</p:sld>
</file>

<file path=ppt/theme/theme1.xml><?xml version="1.0" encoding="utf-8"?>
<a:theme xmlns:a="http://schemas.openxmlformats.org/drawingml/2006/main" name="Djeljenik">
  <a:themeElements>
    <a:clrScheme name="Djeljenik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jeljenik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jeljenik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Dividend" id="{9697A71B-4AB7-4A1A-BD5B-BB2D22835B57}" vid="{66F1C100-1D2B-4BEA-AD01-C4F230B3B965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Djeljenik</Template>
  <TotalTime>1395</TotalTime>
  <Words>1072</Words>
  <Application>Microsoft Office PowerPoint</Application>
  <PresentationFormat>Prilagođeno</PresentationFormat>
  <Paragraphs>113</Paragraphs>
  <Slides>11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11</vt:i4>
      </vt:variant>
    </vt:vector>
  </HeadingPairs>
  <TitlesOfParts>
    <vt:vector size="12" baseType="lpstr">
      <vt:lpstr>Djeljenik</vt:lpstr>
      <vt:lpstr>ZAKONODAVNe  AKTIVNOSTi</vt:lpstr>
      <vt:lpstr>Zakon o fondu hrvatskih branitelja iz domovinskog rata i članova njihovih obitelji</vt:lpstr>
      <vt:lpstr>     ZAKON O IZMJENAMA I DOPUNAMA ZAKONA O ZAKLADI HRVATSKIH BRANITELJA IZ DOMOVINSKOG RATA I ČLANOVA NJIHOVIH OBITELJI ZAKON O PRESTANKU VAŽENJA ZAKONA O FONDU ZA STIPENDIRANJE HRVATSKIH BRANITELJA IZ DOMOVINSKOG RATA I DJECE HRVATSKIH BRANITELJA IZ DOMOVINSKOG RATA </vt:lpstr>
      <vt:lpstr>Zakon kojim se uređuju prava civilnih stradalnika u Domovinskom ratu</vt:lpstr>
      <vt:lpstr>Zakon o osobama nestalim u Domovinskom ratu</vt:lpstr>
      <vt:lpstr>PRORAČUN</vt:lpstr>
      <vt:lpstr>PowerPointova prezentacija</vt:lpstr>
      <vt:lpstr>PowerPointova prezentacija</vt:lpstr>
      <vt:lpstr>DODATNA SREDSTVA ZA 2019. NA POZICIJI MHB</vt:lpstr>
      <vt:lpstr>PRAVA IZ MIROVINSKOG OSIGURANJA dodatna SREDSTVA na poziciji MRMS</vt:lpstr>
      <vt:lpstr>PowerPointova prezentacija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Pravilnik o načinu ostvarivanja prava na naknadu za nezaposlene hrvatske branitelje iz Domovinskog rata i članove njihovih obitelji</dc:title>
  <dc:creator>Petra Šćukanec</dc:creator>
  <cp:lastModifiedBy>Gorana Marić</cp:lastModifiedBy>
  <cp:revision>142</cp:revision>
  <cp:lastPrinted>2018-11-12T06:41:53Z</cp:lastPrinted>
  <dcterms:created xsi:type="dcterms:W3CDTF">2018-10-02T10:43:21Z</dcterms:created>
  <dcterms:modified xsi:type="dcterms:W3CDTF">2018-11-14T10:08:34Z</dcterms:modified>
</cp:coreProperties>
</file>