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32" r:id="rId4"/>
    <p:sldMasterId id="2147483756" r:id="rId5"/>
  </p:sldMasterIdLst>
  <p:sldIdLst>
    <p:sldId id="257" r:id="rId6"/>
    <p:sldId id="258" r:id="rId7"/>
    <p:sldId id="259" r:id="rId8"/>
    <p:sldId id="260" r:id="rId9"/>
    <p:sldId id="262" r:id="rId10"/>
    <p:sldId id="266" r:id="rId11"/>
    <p:sldId id="263" r:id="rId12"/>
    <p:sldId id="264" r:id="rId13"/>
    <p:sldId id="265" r:id="rId14"/>
    <p:sldId id="268" r:id="rId15"/>
    <p:sldId id="267" r:id="rId16"/>
  </p:sldIdLst>
  <p:sldSz cx="9144000" cy="6858000" type="screen4x3"/>
  <p:notesSz cx="6797675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Korisnici Doma hrvatskih veterana po spolu u 2018. godini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List1!$A$2:$A$3</c:f>
              <c:strCache>
                <c:ptCount val="2"/>
                <c:pt idx="0">
                  <c:v>Korisnici</c:v>
                </c:pt>
                <c:pt idx="1">
                  <c:v>Korisnice</c:v>
                </c:pt>
              </c:strCache>
            </c:strRef>
          </c:cat>
          <c:val>
            <c:numRef>
              <c:f>List1!$B$2:$B$3</c:f>
              <c:numCache>
                <c:formatCode>0%</c:formatCode>
                <c:ptCount val="2"/>
                <c:pt idx="0">
                  <c:v>0.73</c:v>
                </c:pt>
                <c:pt idx="1">
                  <c:v>0.27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8116D-3FAC-42E3-AA70-8E14BEED5DB1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r-HR"/>
        </a:p>
      </dgm:t>
    </dgm:pt>
    <dgm:pt modelId="{94E428CD-267E-4F3A-9044-65CE5F328AF0}">
      <dgm:prSet phldrT="[Text]"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PSIHOSOCIJALNI PROGRAMI</a:t>
          </a:r>
        </a:p>
      </dgm:t>
    </dgm:pt>
    <dgm:pt modelId="{45F55ADD-DCD9-49D7-B727-6CE97EBBB945}" type="parTrans" cxnId="{AD412579-93D3-4186-9A90-DE45C655FD7D}">
      <dgm:prSet/>
      <dgm:spPr/>
      <dgm:t>
        <a:bodyPr/>
        <a:lstStyle/>
        <a:p>
          <a:endParaRPr lang="hr-HR"/>
        </a:p>
      </dgm:t>
    </dgm:pt>
    <dgm:pt modelId="{9CE6281D-A6CF-4D96-AA09-1F5D290EB0A9}" type="sibTrans" cxnId="{AD412579-93D3-4186-9A90-DE45C655FD7D}">
      <dgm:prSet/>
      <dgm:spPr/>
      <dgm:t>
        <a:bodyPr/>
        <a:lstStyle/>
        <a:p>
          <a:endParaRPr lang="hr-HR"/>
        </a:p>
      </dgm:t>
    </dgm:pt>
    <dgm:pt modelId="{247A840D-402E-4D61-B133-EE36648203D7}">
      <dgm:prSet phldrT="[Text]"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RADNO TERAPIJSKI PROGRAMI</a:t>
          </a:r>
        </a:p>
      </dgm:t>
    </dgm:pt>
    <dgm:pt modelId="{DAC73EB6-DE83-4D22-B0DF-E5ADE93CBE0C}" type="parTrans" cxnId="{4892C3DF-0086-4726-821F-4B92EB41428C}">
      <dgm:prSet/>
      <dgm:spPr/>
      <dgm:t>
        <a:bodyPr/>
        <a:lstStyle/>
        <a:p>
          <a:endParaRPr lang="hr-HR"/>
        </a:p>
      </dgm:t>
    </dgm:pt>
    <dgm:pt modelId="{3EC3D6ED-AB09-47E9-8E46-A3AE571C6093}" type="sibTrans" cxnId="{4892C3DF-0086-4726-821F-4B92EB41428C}">
      <dgm:prSet/>
      <dgm:spPr/>
      <dgm:t>
        <a:bodyPr/>
        <a:lstStyle/>
        <a:p>
          <a:endParaRPr lang="hr-HR"/>
        </a:p>
      </dgm:t>
    </dgm:pt>
    <dgm:pt modelId="{D4342CCD-39E8-494A-AE4E-8AC0D31ACA32}">
      <dgm:prSet phldrT="[Text]"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EDUKATIVNO  INFORMACIJSKI PROGRAMI </a:t>
          </a:r>
        </a:p>
      </dgm:t>
    </dgm:pt>
    <dgm:pt modelId="{93F62803-94F8-4F4B-814F-0295AF8772AF}" type="parTrans" cxnId="{9127CD5A-B184-4D3F-9221-38CBEB56EEE1}">
      <dgm:prSet/>
      <dgm:spPr/>
      <dgm:t>
        <a:bodyPr/>
        <a:lstStyle/>
        <a:p>
          <a:endParaRPr lang="hr-HR"/>
        </a:p>
      </dgm:t>
    </dgm:pt>
    <dgm:pt modelId="{6A2376A3-5B62-4A06-84D4-98C96D9834FD}" type="sibTrans" cxnId="{9127CD5A-B184-4D3F-9221-38CBEB56EEE1}">
      <dgm:prSet/>
      <dgm:spPr/>
      <dgm:t>
        <a:bodyPr/>
        <a:lstStyle/>
        <a:p>
          <a:endParaRPr lang="hr-HR"/>
        </a:p>
      </dgm:t>
    </dgm:pt>
    <dgm:pt modelId="{0AF741F2-B8E7-462D-8713-5F179366681A}">
      <dgm:prSet phldrT="[Text]"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KINEZIOLOŠKI PROGRAMI</a:t>
          </a:r>
        </a:p>
      </dgm:t>
    </dgm:pt>
    <dgm:pt modelId="{ACF85C4C-3A64-4C4D-8EAA-258D6096452B}" type="parTrans" cxnId="{85600C20-F598-499B-BB89-C4B316A7F709}">
      <dgm:prSet/>
      <dgm:spPr/>
      <dgm:t>
        <a:bodyPr/>
        <a:lstStyle/>
        <a:p>
          <a:endParaRPr lang="hr-HR"/>
        </a:p>
      </dgm:t>
    </dgm:pt>
    <dgm:pt modelId="{F7519A47-9E87-4A4C-8271-4F177C7DA9E2}" type="sibTrans" cxnId="{85600C20-F598-499B-BB89-C4B316A7F709}">
      <dgm:prSet/>
      <dgm:spPr/>
      <dgm:t>
        <a:bodyPr/>
        <a:lstStyle/>
        <a:p>
          <a:endParaRPr lang="hr-HR"/>
        </a:p>
      </dgm:t>
    </dgm:pt>
    <dgm:pt modelId="{63668989-F05E-4973-AB82-5F853A2CACBD}">
      <dgm:prSet phldrT="[Text]"/>
      <dgm:spPr/>
      <dgm:t>
        <a:bodyPr/>
        <a:lstStyle/>
        <a:p>
          <a:r>
            <a:rPr lang="hr-HR" dirty="0">
              <a:solidFill>
                <a:schemeClr val="tx1"/>
              </a:solidFill>
            </a:rPr>
            <a:t>DUHOVNO KREATIVNI PROGRAM</a:t>
          </a:r>
        </a:p>
      </dgm:t>
    </dgm:pt>
    <dgm:pt modelId="{DE4D1D4A-B7FA-4210-BDFF-D8D1FFF96EE6}" type="parTrans" cxnId="{9D6FC2F7-5FF0-4257-8D3A-7E7021A6E1BA}">
      <dgm:prSet/>
      <dgm:spPr/>
      <dgm:t>
        <a:bodyPr/>
        <a:lstStyle/>
        <a:p>
          <a:endParaRPr lang="hr-HR"/>
        </a:p>
      </dgm:t>
    </dgm:pt>
    <dgm:pt modelId="{47193602-F0FD-42C1-BA81-8B4ACA473ED0}" type="sibTrans" cxnId="{9D6FC2F7-5FF0-4257-8D3A-7E7021A6E1BA}">
      <dgm:prSet/>
      <dgm:spPr/>
      <dgm:t>
        <a:bodyPr/>
        <a:lstStyle/>
        <a:p>
          <a:endParaRPr lang="hr-HR"/>
        </a:p>
      </dgm:t>
    </dgm:pt>
    <dgm:pt modelId="{9597BAEE-C5C0-45FA-AC1F-4BC4229C63B7}" type="pres">
      <dgm:prSet presAssocID="{4D28116D-3FAC-42E3-AA70-8E14BEED5DB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116298D-A4C9-4ED0-A1EF-EC0FA6E141A3}" type="pres">
      <dgm:prSet presAssocID="{94E428CD-267E-4F3A-9044-65CE5F328AF0}" presName="node" presStyleLbl="node1" presStyleIdx="0" presStyleCnt="5" custScaleX="194336" custScaleY="154477" custRadScaleRad="108658" custRadScaleInc="529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2DB6BDA-0347-460D-96B6-38429AE84D3D}" type="pres">
      <dgm:prSet presAssocID="{9CE6281D-A6CF-4D96-AA09-1F5D290EB0A9}" presName="sibTrans" presStyleLbl="sibTrans2D1" presStyleIdx="0" presStyleCnt="5"/>
      <dgm:spPr/>
      <dgm:t>
        <a:bodyPr/>
        <a:lstStyle/>
        <a:p>
          <a:endParaRPr lang="hr-HR"/>
        </a:p>
      </dgm:t>
    </dgm:pt>
    <dgm:pt modelId="{A4C7A9D3-98C3-4FF6-A520-6A8576820001}" type="pres">
      <dgm:prSet presAssocID="{9CE6281D-A6CF-4D96-AA09-1F5D290EB0A9}" presName="connectorText" presStyleLbl="sibTrans2D1" presStyleIdx="0" presStyleCnt="5"/>
      <dgm:spPr/>
      <dgm:t>
        <a:bodyPr/>
        <a:lstStyle/>
        <a:p>
          <a:endParaRPr lang="hr-HR"/>
        </a:p>
      </dgm:t>
    </dgm:pt>
    <dgm:pt modelId="{426E0C09-C48A-49F0-9247-AADA6CBA801E}" type="pres">
      <dgm:prSet presAssocID="{247A840D-402E-4D61-B133-EE36648203D7}" presName="node" presStyleLbl="node1" presStyleIdx="1" presStyleCnt="5" custScaleX="192154" custScaleY="150735" custRadScaleRad="168206" custRadScaleInc="727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8C57028-57C8-4717-8956-EFCEFB6B5B08}" type="pres">
      <dgm:prSet presAssocID="{3EC3D6ED-AB09-47E9-8E46-A3AE571C6093}" presName="sibTrans" presStyleLbl="sibTrans2D1" presStyleIdx="1" presStyleCnt="5"/>
      <dgm:spPr/>
      <dgm:t>
        <a:bodyPr/>
        <a:lstStyle/>
        <a:p>
          <a:endParaRPr lang="hr-HR"/>
        </a:p>
      </dgm:t>
    </dgm:pt>
    <dgm:pt modelId="{F62D8ADD-FF3D-4930-BE5F-DB539224FE0C}" type="pres">
      <dgm:prSet presAssocID="{3EC3D6ED-AB09-47E9-8E46-A3AE571C6093}" presName="connectorText" presStyleLbl="sibTrans2D1" presStyleIdx="1" presStyleCnt="5"/>
      <dgm:spPr/>
      <dgm:t>
        <a:bodyPr/>
        <a:lstStyle/>
        <a:p>
          <a:endParaRPr lang="hr-HR"/>
        </a:p>
      </dgm:t>
    </dgm:pt>
    <dgm:pt modelId="{086AF904-6934-46FD-B659-77E8EF8B76B7}" type="pres">
      <dgm:prSet presAssocID="{D4342CCD-39E8-494A-AE4E-8AC0D31ACA32}" presName="node" presStyleLbl="node1" presStyleIdx="2" presStyleCnt="5" custScaleX="193832" custScaleY="148726" custRadScaleRad="130395" custRadScaleInc="-3370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A4E608-AC28-4C95-86A4-195201CB5334}" type="pres">
      <dgm:prSet presAssocID="{6A2376A3-5B62-4A06-84D4-98C96D9834FD}" presName="sibTrans" presStyleLbl="sibTrans2D1" presStyleIdx="2" presStyleCnt="5"/>
      <dgm:spPr/>
      <dgm:t>
        <a:bodyPr/>
        <a:lstStyle/>
        <a:p>
          <a:endParaRPr lang="hr-HR"/>
        </a:p>
      </dgm:t>
    </dgm:pt>
    <dgm:pt modelId="{748534B7-80B6-456E-A438-6BE76B0F1F8B}" type="pres">
      <dgm:prSet presAssocID="{6A2376A3-5B62-4A06-84D4-98C96D9834FD}" presName="connectorText" presStyleLbl="sibTrans2D1" presStyleIdx="2" presStyleCnt="5"/>
      <dgm:spPr/>
      <dgm:t>
        <a:bodyPr/>
        <a:lstStyle/>
        <a:p>
          <a:endParaRPr lang="hr-HR"/>
        </a:p>
      </dgm:t>
    </dgm:pt>
    <dgm:pt modelId="{255C16AB-8854-4D0E-BB50-8A07BBF3A935}" type="pres">
      <dgm:prSet presAssocID="{0AF741F2-B8E7-462D-8713-5F179366681A}" presName="node" presStyleLbl="node1" presStyleIdx="3" presStyleCnt="5" custScaleX="193291" custScaleY="157347" custRadScaleRad="127597" custRadScaleInc="4165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A8D94C3-5AF4-41A1-8184-F4E97D332774}" type="pres">
      <dgm:prSet presAssocID="{F7519A47-9E87-4A4C-8271-4F177C7DA9E2}" presName="sibTrans" presStyleLbl="sibTrans2D1" presStyleIdx="3" presStyleCnt="5"/>
      <dgm:spPr/>
      <dgm:t>
        <a:bodyPr/>
        <a:lstStyle/>
        <a:p>
          <a:endParaRPr lang="hr-HR"/>
        </a:p>
      </dgm:t>
    </dgm:pt>
    <dgm:pt modelId="{0789283F-D9C4-4A25-967A-0A3E284369B0}" type="pres">
      <dgm:prSet presAssocID="{F7519A47-9E87-4A4C-8271-4F177C7DA9E2}" presName="connectorText" presStyleLbl="sibTrans2D1" presStyleIdx="3" presStyleCnt="5"/>
      <dgm:spPr/>
      <dgm:t>
        <a:bodyPr/>
        <a:lstStyle/>
        <a:p>
          <a:endParaRPr lang="hr-HR"/>
        </a:p>
      </dgm:t>
    </dgm:pt>
    <dgm:pt modelId="{57645C05-1AF2-4354-B9CF-96E353DC7984}" type="pres">
      <dgm:prSet presAssocID="{63668989-F05E-4973-AB82-5F853A2CACBD}" presName="node" presStyleLbl="node1" presStyleIdx="4" presStyleCnt="5" custScaleX="186404" custScaleY="149931" custRadScaleRad="175420" custRadScaleInc="948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873D0E1-A139-4357-B678-9EB345C2D989}" type="pres">
      <dgm:prSet presAssocID="{47193602-F0FD-42C1-BA81-8B4ACA473ED0}" presName="sibTrans" presStyleLbl="sibTrans2D1" presStyleIdx="4" presStyleCnt="5"/>
      <dgm:spPr/>
      <dgm:t>
        <a:bodyPr/>
        <a:lstStyle/>
        <a:p>
          <a:endParaRPr lang="hr-HR"/>
        </a:p>
      </dgm:t>
    </dgm:pt>
    <dgm:pt modelId="{1BDC5929-F89F-4B33-BA50-DD9642D20C25}" type="pres">
      <dgm:prSet presAssocID="{47193602-F0FD-42C1-BA81-8B4ACA473ED0}" presName="connectorText" presStyleLbl="sibTrans2D1" presStyleIdx="4" presStyleCnt="5"/>
      <dgm:spPr/>
      <dgm:t>
        <a:bodyPr/>
        <a:lstStyle/>
        <a:p>
          <a:endParaRPr lang="hr-HR"/>
        </a:p>
      </dgm:t>
    </dgm:pt>
  </dgm:ptLst>
  <dgm:cxnLst>
    <dgm:cxn modelId="{1958D694-E823-4D38-AF89-DA8EB2D37AAC}" type="presOf" srcId="{247A840D-402E-4D61-B133-EE36648203D7}" destId="{426E0C09-C48A-49F0-9247-AADA6CBA801E}" srcOrd="0" destOrd="0" presId="urn:microsoft.com/office/officeart/2005/8/layout/cycle2"/>
    <dgm:cxn modelId="{EA045C6A-3A1A-4C65-8B80-9DBCE45ECF40}" type="presOf" srcId="{6A2376A3-5B62-4A06-84D4-98C96D9834FD}" destId="{748534B7-80B6-456E-A438-6BE76B0F1F8B}" srcOrd="1" destOrd="0" presId="urn:microsoft.com/office/officeart/2005/8/layout/cycle2"/>
    <dgm:cxn modelId="{06D1F200-96E9-4FFA-81C6-7EF45EBDE3EA}" type="presOf" srcId="{9CE6281D-A6CF-4D96-AA09-1F5D290EB0A9}" destId="{A2DB6BDA-0347-460D-96B6-38429AE84D3D}" srcOrd="0" destOrd="0" presId="urn:microsoft.com/office/officeart/2005/8/layout/cycle2"/>
    <dgm:cxn modelId="{AAE0A976-8C01-4F39-9AAA-EB44165F43E4}" type="presOf" srcId="{63668989-F05E-4973-AB82-5F853A2CACBD}" destId="{57645C05-1AF2-4354-B9CF-96E353DC7984}" srcOrd="0" destOrd="0" presId="urn:microsoft.com/office/officeart/2005/8/layout/cycle2"/>
    <dgm:cxn modelId="{B58C8986-7678-4EF7-931E-0D6EEFA18FF9}" type="presOf" srcId="{D4342CCD-39E8-494A-AE4E-8AC0D31ACA32}" destId="{086AF904-6934-46FD-B659-77E8EF8B76B7}" srcOrd="0" destOrd="0" presId="urn:microsoft.com/office/officeart/2005/8/layout/cycle2"/>
    <dgm:cxn modelId="{2BB87D7A-FB38-4EAC-8AB8-D04D46813849}" type="presOf" srcId="{9CE6281D-A6CF-4D96-AA09-1F5D290EB0A9}" destId="{A4C7A9D3-98C3-4FF6-A520-6A8576820001}" srcOrd="1" destOrd="0" presId="urn:microsoft.com/office/officeart/2005/8/layout/cycle2"/>
    <dgm:cxn modelId="{9127CD5A-B184-4D3F-9221-38CBEB56EEE1}" srcId="{4D28116D-3FAC-42E3-AA70-8E14BEED5DB1}" destId="{D4342CCD-39E8-494A-AE4E-8AC0D31ACA32}" srcOrd="2" destOrd="0" parTransId="{93F62803-94F8-4F4B-814F-0295AF8772AF}" sibTransId="{6A2376A3-5B62-4A06-84D4-98C96D9834FD}"/>
    <dgm:cxn modelId="{C16284B6-0844-43AE-8908-BFF3A6422157}" type="presOf" srcId="{4D28116D-3FAC-42E3-AA70-8E14BEED5DB1}" destId="{9597BAEE-C5C0-45FA-AC1F-4BC4229C63B7}" srcOrd="0" destOrd="0" presId="urn:microsoft.com/office/officeart/2005/8/layout/cycle2"/>
    <dgm:cxn modelId="{1AF6CE7A-2B42-4338-806F-CDABF72E0D3D}" type="presOf" srcId="{6A2376A3-5B62-4A06-84D4-98C96D9834FD}" destId="{DAA4E608-AC28-4C95-86A4-195201CB5334}" srcOrd="0" destOrd="0" presId="urn:microsoft.com/office/officeart/2005/8/layout/cycle2"/>
    <dgm:cxn modelId="{4892C3DF-0086-4726-821F-4B92EB41428C}" srcId="{4D28116D-3FAC-42E3-AA70-8E14BEED5DB1}" destId="{247A840D-402E-4D61-B133-EE36648203D7}" srcOrd="1" destOrd="0" parTransId="{DAC73EB6-DE83-4D22-B0DF-E5ADE93CBE0C}" sibTransId="{3EC3D6ED-AB09-47E9-8E46-A3AE571C6093}"/>
    <dgm:cxn modelId="{85600C20-F598-499B-BB89-C4B316A7F709}" srcId="{4D28116D-3FAC-42E3-AA70-8E14BEED5DB1}" destId="{0AF741F2-B8E7-462D-8713-5F179366681A}" srcOrd="3" destOrd="0" parTransId="{ACF85C4C-3A64-4C4D-8EAA-258D6096452B}" sibTransId="{F7519A47-9E87-4A4C-8271-4F177C7DA9E2}"/>
    <dgm:cxn modelId="{AB9CECF7-B6A8-4FEC-825A-013FCDE9FD40}" type="presOf" srcId="{47193602-F0FD-42C1-BA81-8B4ACA473ED0}" destId="{1BDC5929-F89F-4B33-BA50-DD9642D20C25}" srcOrd="1" destOrd="0" presId="urn:microsoft.com/office/officeart/2005/8/layout/cycle2"/>
    <dgm:cxn modelId="{D05DD513-58BD-4959-A2E8-B2FCF40ADFFE}" type="presOf" srcId="{F7519A47-9E87-4A4C-8271-4F177C7DA9E2}" destId="{0789283F-D9C4-4A25-967A-0A3E284369B0}" srcOrd="1" destOrd="0" presId="urn:microsoft.com/office/officeart/2005/8/layout/cycle2"/>
    <dgm:cxn modelId="{22793E95-97FB-4E06-93B8-95EDAF0E1414}" type="presOf" srcId="{0AF741F2-B8E7-462D-8713-5F179366681A}" destId="{255C16AB-8854-4D0E-BB50-8A07BBF3A935}" srcOrd="0" destOrd="0" presId="urn:microsoft.com/office/officeart/2005/8/layout/cycle2"/>
    <dgm:cxn modelId="{951D5368-FB77-4B40-AA99-A32468EE1B35}" type="presOf" srcId="{94E428CD-267E-4F3A-9044-65CE5F328AF0}" destId="{2116298D-A4C9-4ED0-A1EF-EC0FA6E141A3}" srcOrd="0" destOrd="0" presId="urn:microsoft.com/office/officeart/2005/8/layout/cycle2"/>
    <dgm:cxn modelId="{549562D5-FFF8-4A66-BDDB-F3BAC8530C65}" type="presOf" srcId="{F7519A47-9E87-4A4C-8271-4F177C7DA9E2}" destId="{8A8D94C3-5AF4-41A1-8184-F4E97D332774}" srcOrd="0" destOrd="0" presId="urn:microsoft.com/office/officeart/2005/8/layout/cycle2"/>
    <dgm:cxn modelId="{BAAD9B6A-5D00-4C33-9FAB-95D965958DF4}" type="presOf" srcId="{47193602-F0FD-42C1-BA81-8B4ACA473ED0}" destId="{4873D0E1-A139-4357-B678-9EB345C2D989}" srcOrd="0" destOrd="0" presId="urn:microsoft.com/office/officeart/2005/8/layout/cycle2"/>
    <dgm:cxn modelId="{9D6FC2F7-5FF0-4257-8D3A-7E7021A6E1BA}" srcId="{4D28116D-3FAC-42E3-AA70-8E14BEED5DB1}" destId="{63668989-F05E-4973-AB82-5F853A2CACBD}" srcOrd="4" destOrd="0" parTransId="{DE4D1D4A-B7FA-4210-BDFF-D8D1FFF96EE6}" sibTransId="{47193602-F0FD-42C1-BA81-8B4ACA473ED0}"/>
    <dgm:cxn modelId="{0F772915-9890-434E-92B5-A758872CC4A9}" type="presOf" srcId="{3EC3D6ED-AB09-47E9-8E46-A3AE571C6093}" destId="{F62D8ADD-FF3D-4930-BE5F-DB539224FE0C}" srcOrd="1" destOrd="0" presId="urn:microsoft.com/office/officeart/2005/8/layout/cycle2"/>
    <dgm:cxn modelId="{3FD96531-38C0-4DB2-A5E0-2436118BFE1E}" type="presOf" srcId="{3EC3D6ED-AB09-47E9-8E46-A3AE571C6093}" destId="{68C57028-57C8-4717-8956-EFCEFB6B5B08}" srcOrd="0" destOrd="0" presId="urn:microsoft.com/office/officeart/2005/8/layout/cycle2"/>
    <dgm:cxn modelId="{AD412579-93D3-4186-9A90-DE45C655FD7D}" srcId="{4D28116D-3FAC-42E3-AA70-8E14BEED5DB1}" destId="{94E428CD-267E-4F3A-9044-65CE5F328AF0}" srcOrd="0" destOrd="0" parTransId="{45F55ADD-DCD9-49D7-B727-6CE97EBBB945}" sibTransId="{9CE6281D-A6CF-4D96-AA09-1F5D290EB0A9}"/>
    <dgm:cxn modelId="{1FEC98F4-EC87-418F-B0A4-F12E37269F4C}" type="presParOf" srcId="{9597BAEE-C5C0-45FA-AC1F-4BC4229C63B7}" destId="{2116298D-A4C9-4ED0-A1EF-EC0FA6E141A3}" srcOrd="0" destOrd="0" presId="urn:microsoft.com/office/officeart/2005/8/layout/cycle2"/>
    <dgm:cxn modelId="{3C5F9275-0FEB-4CEA-8C2E-6B3BCE51D06F}" type="presParOf" srcId="{9597BAEE-C5C0-45FA-AC1F-4BC4229C63B7}" destId="{A2DB6BDA-0347-460D-96B6-38429AE84D3D}" srcOrd="1" destOrd="0" presId="urn:microsoft.com/office/officeart/2005/8/layout/cycle2"/>
    <dgm:cxn modelId="{C3605B4B-8579-486D-B184-60A855869D0E}" type="presParOf" srcId="{A2DB6BDA-0347-460D-96B6-38429AE84D3D}" destId="{A4C7A9D3-98C3-4FF6-A520-6A8576820001}" srcOrd="0" destOrd="0" presId="urn:microsoft.com/office/officeart/2005/8/layout/cycle2"/>
    <dgm:cxn modelId="{1486041D-681D-4287-8A51-EA8EECBA23DE}" type="presParOf" srcId="{9597BAEE-C5C0-45FA-AC1F-4BC4229C63B7}" destId="{426E0C09-C48A-49F0-9247-AADA6CBA801E}" srcOrd="2" destOrd="0" presId="urn:microsoft.com/office/officeart/2005/8/layout/cycle2"/>
    <dgm:cxn modelId="{F2940F83-B5CF-4153-8483-2CCCA409FC16}" type="presParOf" srcId="{9597BAEE-C5C0-45FA-AC1F-4BC4229C63B7}" destId="{68C57028-57C8-4717-8956-EFCEFB6B5B08}" srcOrd="3" destOrd="0" presId="urn:microsoft.com/office/officeart/2005/8/layout/cycle2"/>
    <dgm:cxn modelId="{071058BE-FE32-4A01-B573-089E9C6E12B7}" type="presParOf" srcId="{68C57028-57C8-4717-8956-EFCEFB6B5B08}" destId="{F62D8ADD-FF3D-4930-BE5F-DB539224FE0C}" srcOrd="0" destOrd="0" presId="urn:microsoft.com/office/officeart/2005/8/layout/cycle2"/>
    <dgm:cxn modelId="{60FBCB2C-2862-4336-A720-000C5EBE3D62}" type="presParOf" srcId="{9597BAEE-C5C0-45FA-AC1F-4BC4229C63B7}" destId="{086AF904-6934-46FD-B659-77E8EF8B76B7}" srcOrd="4" destOrd="0" presId="urn:microsoft.com/office/officeart/2005/8/layout/cycle2"/>
    <dgm:cxn modelId="{18B0B6D8-B5A0-4952-9110-7F48E8F502FA}" type="presParOf" srcId="{9597BAEE-C5C0-45FA-AC1F-4BC4229C63B7}" destId="{DAA4E608-AC28-4C95-86A4-195201CB5334}" srcOrd="5" destOrd="0" presId="urn:microsoft.com/office/officeart/2005/8/layout/cycle2"/>
    <dgm:cxn modelId="{F3477DB9-01BB-45E8-8013-F286F49A50AC}" type="presParOf" srcId="{DAA4E608-AC28-4C95-86A4-195201CB5334}" destId="{748534B7-80B6-456E-A438-6BE76B0F1F8B}" srcOrd="0" destOrd="0" presId="urn:microsoft.com/office/officeart/2005/8/layout/cycle2"/>
    <dgm:cxn modelId="{DEBFC759-4EBD-42E5-A26C-978D7ED4FADE}" type="presParOf" srcId="{9597BAEE-C5C0-45FA-AC1F-4BC4229C63B7}" destId="{255C16AB-8854-4D0E-BB50-8A07BBF3A935}" srcOrd="6" destOrd="0" presId="urn:microsoft.com/office/officeart/2005/8/layout/cycle2"/>
    <dgm:cxn modelId="{41AF644B-D9B0-41B9-A166-92735F53DC0C}" type="presParOf" srcId="{9597BAEE-C5C0-45FA-AC1F-4BC4229C63B7}" destId="{8A8D94C3-5AF4-41A1-8184-F4E97D332774}" srcOrd="7" destOrd="0" presId="urn:microsoft.com/office/officeart/2005/8/layout/cycle2"/>
    <dgm:cxn modelId="{BAA10A26-E8A8-4136-9482-F2E09E066371}" type="presParOf" srcId="{8A8D94C3-5AF4-41A1-8184-F4E97D332774}" destId="{0789283F-D9C4-4A25-967A-0A3E284369B0}" srcOrd="0" destOrd="0" presId="urn:microsoft.com/office/officeart/2005/8/layout/cycle2"/>
    <dgm:cxn modelId="{E9F3B3EF-5D6A-44F4-9221-4CAD514F981E}" type="presParOf" srcId="{9597BAEE-C5C0-45FA-AC1F-4BC4229C63B7}" destId="{57645C05-1AF2-4354-B9CF-96E353DC7984}" srcOrd="8" destOrd="0" presId="urn:microsoft.com/office/officeart/2005/8/layout/cycle2"/>
    <dgm:cxn modelId="{A562D16B-98A4-4E28-80CA-469BACAA1693}" type="presParOf" srcId="{9597BAEE-C5C0-45FA-AC1F-4BC4229C63B7}" destId="{4873D0E1-A139-4357-B678-9EB345C2D989}" srcOrd="9" destOrd="0" presId="urn:microsoft.com/office/officeart/2005/8/layout/cycle2"/>
    <dgm:cxn modelId="{5E6E1A1B-2873-48FA-A37D-79E77DC558BA}" type="presParOf" srcId="{4873D0E1-A139-4357-B678-9EB345C2D989}" destId="{1BDC5929-F89F-4B33-BA50-DD9642D20C2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6298D-A4C9-4ED0-A1EF-EC0FA6E141A3}">
      <dsp:nvSpPr>
        <dsp:cNvPr id="0" name=""/>
        <dsp:cNvSpPr/>
      </dsp:nvSpPr>
      <dsp:spPr>
        <a:xfrm>
          <a:off x="2830698" y="-381803"/>
          <a:ext cx="2655100" cy="21105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>
              <a:solidFill>
                <a:schemeClr val="tx1"/>
              </a:solidFill>
            </a:rPr>
            <a:t>PSIHOSOCIJALNI PROGRAMI</a:t>
          </a:r>
        </a:p>
      </dsp:txBody>
      <dsp:txXfrm>
        <a:off x="3219528" y="-72723"/>
        <a:ext cx="1877440" cy="1492369"/>
      </dsp:txXfrm>
    </dsp:sp>
    <dsp:sp modelId="{A2DB6BDA-0347-460D-96B6-38429AE84D3D}">
      <dsp:nvSpPr>
        <dsp:cNvPr id="0" name=""/>
        <dsp:cNvSpPr/>
      </dsp:nvSpPr>
      <dsp:spPr>
        <a:xfrm rot="1159335">
          <a:off x="5443465" y="927583"/>
          <a:ext cx="194154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/>
        </a:p>
      </dsp:txBody>
      <dsp:txXfrm>
        <a:off x="5445105" y="1010168"/>
        <a:ext cx="135908" cy="276664"/>
      </dsp:txXfrm>
    </dsp:sp>
    <dsp:sp modelId="{426E0C09-C48A-49F0-9247-AADA6CBA801E}">
      <dsp:nvSpPr>
        <dsp:cNvPr id="0" name=""/>
        <dsp:cNvSpPr/>
      </dsp:nvSpPr>
      <dsp:spPr>
        <a:xfrm>
          <a:off x="5604310" y="611047"/>
          <a:ext cx="2625289" cy="2059405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>
              <a:solidFill>
                <a:schemeClr val="tx1"/>
              </a:solidFill>
            </a:rPr>
            <a:t>RADNO TERAPIJSKI PROGRAMI</a:t>
          </a:r>
        </a:p>
      </dsp:txBody>
      <dsp:txXfrm>
        <a:off x="5988775" y="912640"/>
        <a:ext cx="1856359" cy="1456219"/>
      </dsp:txXfrm>
    </dsp:sp>
    <dsp:sp modelId="{68C57028-57C8-4717-8956-EFCEFB6B5B08}">
      <dsp:nvSpPr>
        <dsp:cNvPr id="0" name=""/>
        <dsp:cNvSpPr/>
      </dsp:nvSpPr>
      <dsp:spPr>
        <a:xfrm rot="7031079">
          <a:off x="6266801" y="2506827"/>
          <a:ext cx="173866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/>
        </a:p>
      </dsp:txBody>
      <dsp:txXfrm rot="10800000">
        <a:off x="6304796" y="2575849"/>
        <a:ext cx="121706" cy="276664"/>
      </dsp:txXfrm>
    </dsp:sp>
    <dsp:sp modelId="{086AF904-6934-46FD-B659-77E8EF8B76B7}">
      <dsp:nvSpPr>
        <dsp:cNvPr id="0" name=""/>
        <dsp:cNvSpPr/>
      </dsp:nvSpPr>
      <dsp:spPr>
        <a:xfrm>
          <a:off x="4466980" y="2816917"/>
          <a:ext cx="2648214" cy="2031957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>
              <a:solidFill>
                <a:schemeClr val="tx1"/>
              </a:solidFill>
            </a:rPr>
            <a:t>EDUKATIVNO  INFORMACIJSKI PROGRAMI </a:t>
          </a:r>
        </a:p>
      </dsp:txBody>
      <dsp:txXfrm>
        <a:off x="4854802" y="3114490"/>
        <a:ext cx="1872570" cy="1436811"/>
      </dsp:txXfrm>
    </dsp:sp>
    <dsp:sp modelId="{DAA4E608-AC28-4C95-86A4-195201CB5334}">
      <dsp:nvSpPr>
        <dsp:cNvPr id="0" name=""/>
        <dsp:cNvSpPr/>
      </dsp:nvSpPr>
      <dsp:spPr>
        <a:xfrm rot="10810466">
          <a:off x="3879583" y="3597154"/>
          <a:ext cx="415102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/>
        </a:p>
      </dsp:txBody>
      <dsp:txXfrm rot="10800000">
        <a:off x="4004114" y="3689565"/>
        <a:ext cx="290571" cy="276664"/>
      </dsp:txXfrm>
    </dsp:sp>
    <dsp:sp modelId="{255C16AB-8854-4D0E-BB50-8A07BBF3A935}">
      <dsp:nvSpPr>
        <dsp:cNvPr id="0" name=""/>
        <dsp:cNvSpPr/>
      </dsp:nvSpPr>
      <dsp:spPr>
        <a:xfrm>
          <a:off x="1042968" y="2747589"/>
          <a:ext cx="2640823" cy="2149741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>
              <a:solidFill>
                <a:schemeClr val="tx1"/>
              </a:solidFill>
            </a:rPr>
            <a:t>KINEZIOLOŠKI PROGRAMI</a:t>
          </a:r>
        </a:p>
      </dsp:txBody>
      <dsp:txXfrm>
        <a:off x="1429708" y="3062411"/>
        <a:ext cx="1867343" cy="1520097"/>
      </dsp:txXfrm>
    </dsp:sp>
    <dsp:sp modelId="{8A8D94C3-5AF4-41A1-8184-F4E97D332774}">
      <dsp:nvSpPr>
        <dsp:cNvPr id="0" name=""/>
        <dsp:cNvSpPr/>
      </dsp:nvSpPr>
      <dsp:spPr>
        <a:xfrm rot="14797108">
          <a:off x="1655967" y="2316190"/>
          <a:ext cx="311698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/>
        </a:p>
      </dsp:txBody>
      <dsp:txXfrm rot="10800000">
        <a:off x="1721276" y="2451326"/>
        <a:ext cx="218189" cy="276664"/>
      </dsp:txXfrm>
    </dsp:sp>
    <dsp:sp modelId="{57645C05-1AF2-4354-B9CF-96E353DC7984}">
      <dsp:nvSpPr>
        <dsp:cNvPr id="0" name=""/>
        <dsp:cNvSpPr/>
      </dsp:nvSpPr>
      <dsp:spPr>
        <a:xfrm>
          <a:off x="0" y="277144"/>
          <a:ext cx="2546730" cy="2048420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>
              <a:solidFill>
                <a:schemeClr val="tx1"/>
              </a:solidFill>
            </a:rPr>
            <a:t>DUHOVNO KREATIVNI PROGRAM</a:t>
          </a:r>
        </a:p>
      </dsp:txBody>
      <dsp:txXfrm>
        <a:off x="372960" y="577128"/>
        <a:ext cx="1800810" cy="1448452"/>
      </dsp:txXfrm>
    </dsp:sp>
    <dsp:sp modelId="{4873D0E1-A139-4357-B678-9EB345C2D989}">
      <dsp:nvSpPr>
        <dsp:cNvPr id="0" name=""/>
        <dsp:cNvSpPr/>
      </dsp:nvSpPr>
      <dsp:spPr>
        <a:xfrm rot="20863266">
          <a:off x="2582762" y="763658"/>
          <a:ext cx="203568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/>
        </a:p>
      </dsp:txBody>
      <dsp:txXfrm>
        <a:off x="2583461" y="862373"/>
        <a:ext cx="142498" cy="276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C62A2-997E-4D86-B60B-85CDEF1FB756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DB93-41A6-481A-BCB8-D089A6DBF439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14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ECF4F-988E-49F3-AF58-0BC6DBB98081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2E64A-E9C8-46B2-A86D-2D60A6745CFB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06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71CE0-0D95-428A-A5CE-C244792E8B11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38E4A-16CA-4318-8233-C0C618F3FEDF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32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C62A2-997E-4D86-B60B-85CDEF1FB756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DB93-41A6-481A-BCB8-D089A6DBF439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06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4519-91F2-4B3A-A366-C839FAEEE3B9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4DA8B-FCF1-4440-9875-0F62E4FCBB34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24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C3EAD-4F04-41A2-9FA3-960F739240C3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910C8-C6F4-40A9-8740-B616FF24EF86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85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1033-F9AC-46A1-98C0-CDD852D5F166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EAB23-8925-49B1-B25C-05098ECFE25C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42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BAD6D-2BE6-4C79-A68F-A68240FAD36F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1F556-7BDE-42D2-840B-C13B968CC296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44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9D5C8-B5E0-49B3-9B37-E3D903A57173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89F8-6E77-4300-B9A4-705B9A0B05D1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39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66626-C584-47BA-B2E5-4BCE673D8A6B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5AD39-CA23-47E2-A4F6-C2F3DAC32D9F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42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B17EF-1F12-4337-AA82-960C688ED3DD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68CE-193F-464A-BB30-BB83718DC482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38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34519-91F2-4B3A-A366-C839FAEEE3B9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4DA8B-FCF1-4440-9875-0F62E4FCBB34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738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D456A-6F65-424E-9EB1-2BEB043A2CDD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3E424-E455-4C3F-9800-5A1F437555F4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17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ECF4F-988E-49F3-AF58-0BC6DBB98081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2E64A-E9C8-46B2-A86D-2D60A6745CFB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603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71CE0-0D95-428A-A5CE-C244792E8B11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38E4A-16CA-4318-8233-C0C618F3FEDF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46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CCC0329-3BA9-4219-8AA7-44614B38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AC28D-1C29-4951-92AB-6A3E65026E8C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8BA84EF-154E-43C3-822F-D1414F46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6379DB6-96D7-490C-AC4C-535E3E97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E8577-3B2E-4048-817A-7246963275B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0089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CCC0329-3BA9-4219-8AA7-44614B38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EA3B1-5106-46FD-9246-466383BEFB88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8BA84EF-154E-43C3-822F-D1414F46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6379DB6-96D7-490C-AC4C-535E3E97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F15FA-C8B1-4DA9-AE8A-EDE0D0617F4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33866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CCC0329-3BA9-4219-8AA7-44614B38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06EA1-1CD2-4E9E-BC5D-369DB1BD0058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8BA84EF-154E-43C3-822F-D1414F46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6379DB6-96D7-490C-AC4C-535E3E97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39B7E-8DFE-4266-A073-EB6AEE88C13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54851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xmlns="" id="{5CCC0329-3BA9-4219-8AA7-44614B38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B430E-3D2F-4940-AB9C-DBA6F1F4B034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xmlns="" id="{A8BA84EF-154E-43C3-822F-D1414F46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xmlns="" id="{F6379DB6-96D7-490C-AC4C-535E3E97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23CB9-E342-4560-9751-A42EDCE1B21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56666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>
            <a:extLst>
              <a:ext uri="{FF2B5EF4-FFF2-40B4-BE49-F238E27FC236}">
                <a16:creationId xmlns:a16="http://schemas.microsoft.com/office/drawing/2014/main" xmlns="" id="{5CCC0329-3BA9-4219-8AA7-44614B38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36671-A78F-4746-A1D3-073B00DA0AC0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4">
            <a:extLst>
              <a:ext uri="{FF2B5EF4-FFF2-40B4-BE49-F238E27FC236}">
                <a16:creationId xmlns:a16="http://schemas.microsoft.com/office/drawing/2014/main" xmlns="" id="{A8BA84EF-154E-43C3-822F-D1414F46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5">
            <a:extLst>
              <a:ext uri="{FF2B5EF4-FFF2-40B4-BE49-F238E27FC236}">
                <a16:creationId xmlns:a16="http://schemas.microsoft.com/office/drawing/2014/main" xmlns="" id="{F6379DB6-96D7-490C-AC4C-535E3E97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6C4B2-4B56-45E9-A739-AB6E23FC72F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62662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3">
            <a:extLst>
              <a:ext uri="{FF2B5EF4-FFF2-40B4-BE49-F238E27FC236}">
                <a16:creationId xmlns:a16="http://schemas.microsoft.com/office/drawing/2014/main" xmlns="" id="{5CCC0329-3BA9-4219-8AA7-44614B38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437A7-BAC5-490B-AEB3-3729AA5C8740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4">
            <a:extLst>
              <a:ext uri="{FF2B5EF4-FFF2-40B4-BE49-F238E27FC236}">
                <a16:creationId xmlns:a16="http://schemas.microsoft.com/office/drawing/2014/main" xmlns="" id="{A8BA84EF-154E-43C3-822F-D1414F46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5">
            <a:extLst>
              <a:ext uri="{FF2B5EF4-FFF2-40B4-BE49-F238E27FC236}">
                <a16:creationId xmlns:a16="http://schemas.microsoft.com/office/drawing/2014/main" xmlns="" id="{F6379DB6-96D7-490C-AC4C-535E3E97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71902-DF28-4977-85AA-26C3AC23538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19203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>
            <a:extLst>
              <a:ext uri="{FF2B5EF4-FFF2-40B4-BE49-F238E27FC236}">
                <a16:creationId xmlns:a16="http://schemas.microsoft.com/office/drawing/2014/main" xmlns="" id="{5CCC0329-3BA9-4219-8AA7-44614B38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7EEB5-C38A-4A75-8D2A-89BB17D829AD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4">
            <a:extLst>
              <a:ext uri="{FF2B5EF4-FFF2-40B4-BE49-F238E27FC236}">
                <a16:creationId xmlns:a16="http://schemas.microsoft.com/office/drawing/2014/main" xmlns="" id="{A8BA84EF-154E-43C3-822F-D1414F46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5">
            <a:extLst>
              <a:ext uri="{FF2B5EF4-FFF2-40B4-BE49-F238E27FC236}">
                <a16:creationId xmlns:a16="http://schemas.microsoft.com/office/drawing/2014/main" xmlns="" id="{F6379DB6-96D7-490C-AC4C-535E3E97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991C3-3C8E-46F5-93F1-47DEFAA750F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4103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C3EAD-4F04-41A2-9FA3-960F739240C3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910C8-C6F4-40A9-8740-B616FF24EF86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158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xmlns="" id="{5CCC0329-3BA9-4219-8AA7-44614B38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3862-0609-4FF3-A15B-DAC1E154667A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xmlns="" id="{A8BA84EF-154E-43C3-822F-D1414F46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xmlns="" id="{F6379DB6-96D7-490C-AC4C-535E3E97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4B7D7-F56E-489B-8CEB-DD09E3B0D07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048272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xmlns="" id="{5CCC0329-3BA9-4219-8AA7-44614B38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B012-56CB-49C9-9242-42FDEEC7EC24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xmlns="" id="{A8BA84EF-154E-43C3-822F-D1414F46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xmlns="" id="{F6379DB6-96D7-490C-AC4C-535E3E97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C16E7-1F89-4BAE-9053-6CD0DF562FB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67643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CCC0329-3BA9-4219-8AA7-44614B38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D0E9E-1A9D-4A90-BB40-B35D35A2077E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8BA84EF-154E-43C3-822F-D1414F46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6379DB6-96D7-490C-AC4C-535E3E97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ADF37-330D-4EE6-8295-A024070F97C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66024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CCC0329-3BA9-4219-8AA7-44614B38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00601-AB6E-4AC3-B516-B2E9099C0BA3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8BA84EF-154E-43C3-822F-D1414F46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6379DB6-96D7-490C-AC4C-535E3E97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477D5-ADB7-4F39-BFB5-A1186B63E72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179100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CCC0329-3BA9-4219-8AA7-44614B38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AC28D-1C29-4951-92AB-6A3E65026E8C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8BA84EF-154E-43C3-822F-D1414F46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6379DB6-96D7-490C-AC4C-535E3E97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E8577-3B2E-4048-817A-7246963275B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218734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CCC0329-3BA9-4219-8AA7-44614B38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EA3B1-5106-46FD-9246-466383BEFB88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8BA84EF-154E-43C3-822F-D1414F46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6379DB6-96D7-490C-AC4C-535E3E97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F15FA-C8B1-4DA9-AE8A-EDE0D0617F4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51014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CCC0329-3BA9-4219-8AA7-44614B38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06EA1-1CD2-4E9E-BC5D-369DB1BD0058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8BA84EF-154E-43C3-822F-D1414F46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6379DB6-96D7-490C-AC4C-535E3E97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39B7E-8DFE-4266-A073-EB6AEE88C13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959994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xmlns="" id="{5CCC0329-3BA9-4219-8AA7-44614B38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B430E-3D2F-4940-AB9C-DBA6F1F4B034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xmlns="" id="{A8BA84EF-154E-43C3-822F-D1414F46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xmlns="" id="{F6379DB6-96D7-490C-AC4C-535E3E97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23CB9-E342-4560-9751-A42EDCE1B21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14290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>
            <a:extLst>
              <a:ext uri="{FF2B5EF4-FFF2-40B4-BE49-F238E27FC236}">
                <a16:creationId xmlns:a16="http://schemas.microsoft.com/office/drawing/2014/main" xmlns="" id="{5CCC0329-3BA9-4219-8AA7-44614B38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36671-A78F-4746-A1D3-073B00DA0AC0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4">
            <a:extLst>
              <a:ext uri="{FF2B5EF4-FFF2-40B4-BE49-F238E27FC236}">
                <a16:creationId xmlns:a16="http://schemas.microsoft.com/office/drawing/2014/main" xmlns="" id="{A8BA84EF-154E-43C3-822F-D1414F46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5">
            <a:extLst>
              <a:ext uri="{FF2B5EF4-FFF2-40B4-BE49-F238E27FC236}">
                <a16:creationId xmlns:a16="http://schemas.microsoft.com/office/drawing/2014/main" xmlns="" id="{F6379DB6-96D7-490C-AC4C-535E3E97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6C4B2-4B56-45E9-A739-AB6E23FC72F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4608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3">
            <a:extLst>
              <a:ext uri="{FF2B5EF4-FFF2-40B4-BE49-F238E27FC236}">
                <a16:creationId xmlns:a16="http://schemas.microsoft.com/office/drawing/2014/main" xmlns="" id="{5CCC0329-3BA9-4219-8AA7-44614B38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437A7-BAC5-490B-AEB3-3729AA5C8740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4">
            <a:extLst>
              <a:ext uri="{FF2B5EF4-FFF2-40B4-BE49-F238E27FC236}">
                <a16:creationId xmlns:a16="http://schemas.microsoft.com/office/drawing/2014/main" xmlns="" id="{A8BA84EF-154E-43C3-822F-D1414F46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5">
            <a:extLst>
              <a:ext uri="{FF2B5EF4-FFF2-40B4-BE49-F238E27FC236}">
                <a16:creationId xmlns:a16="http://schemas.microsoft.com/office/drawing/2014/main" xmlns="" id="{F6379DB6-96D7-490C-AC4C-535E3E97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71902-DF28-4977-85AA-26C3AC23538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2113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A1033-F9AC-46A1-98C0-CDD852D5F166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EAB23-8925-49B1-B25C-05098ECFE25C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405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>
            <a:extLst>
              <a:ext uri="{FF2B5EF4-FFF2-40B4-BE49-F238E27FC236}">
                <a16:creationId xmlns:a16="http://schemas.microsoft.com/office/drawing/2014/main" xmlns="" id="{5CCC0329-3BA9-4219-8AA7-44614B38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7EEB5-C38A-4A75-8D2A-89BB17D829AD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4">
            <a:extLst>
              <a:ext uri="{FF2B5EF4-FFF2-40B4-BE49-F238E27FC236}">
                <a16:creationId xmlns:a16="http://schemas.microsoft.com/office/drawing/2014/main" xmlns="" id="{A8BA84EF-154E-43C3-822F-D1414F46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5">
            <a:extLst>
              <a:ext uri="{FF2B5EF4-FFF2-40B4-BE49-F238E27FC236}">
                <a16:creationId xmlns:a16="http://schemas.microsoft.com/office/drawing/2014/main" xmlns="" id="{F6379DB6-96D7-490C-AC4C-535E3E97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991C3-3C8E-46F5-93F1-47DEFAA750F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335870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xmlns="" id="{5CCC0329-3BA9-4219-8AA7-44614B38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3862-0609-4FF3-A15B-DAC1E154667A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xmlns="" id="{A8BA84EF-154E-43C3-822F-D1414F46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xmlns="" id="{F6379DB6-96D7-490C-AC4C-535E3E97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4B7D7-F56E-489B-8CEB-DD09E3B0D07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2243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xmlns="" id="{5CCC0329-3BA9-4219-8AA7-44614B38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B012-56CB-49C9-9242-42FDEEC7EC24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xmlns="" id="{A8BA84EF-154E-43C3-822F-D1414F46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xmlns="" id="{F6379DB6-96D7-490C-AC4C-535E3E97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C16E7-1F89-4BAE-9053-6CD0DF562FB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700478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CCC0329-3BA9-4219-8AA7-44614B38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D0E9E-1A9D-4A90-BB40-B35D35A2077E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8BA84EF-154E-43C3-822F-D1414F46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6379DB6-96D7-490C-AC4C-535E3E97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ADF37-330D-4EE6-8295-A024070F97C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19104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CCC0329-3BA9-4219-8AA7-44614B387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00601-AB6E-4AC3-B516-B2E9099C0BA3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8BA84EF-154E-43C3-822F-D1414F46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6379DB6-96D7-490C-AC4C-535E3E97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477D5-ADB7-4F39-BFB5-A1186B63E72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791448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5132-2A1E-4C35-A454-52179AF9CBE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FC21-1DA0-45D1-BAD1-83839720DA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988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5132-2A1E-4C35-A454-52179AF9CBE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FC21-1DA0-45D1-BAD1-83839720DA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1255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5132-2A1E-4C35-A454-52179AF9CBE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FC21-1DA0-45D1-BAD1-83839720DA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001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5132-2A1E-4C35-A454-52179AF9CBE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FC21-1DA0-45D1-BAD1-83839720DA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313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5132-2A1E-4C35-A454-52179AF9CBE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FC21-1DA0-45D1-BAD1-83839720DA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6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BAD6D-2BE6-4C79-A68F-A68240FAD36F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1F556-7BDE-42D2-840B-C13B968CC296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089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5132-2A1E-4C35-A454-52179AF9CBE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FC21-1DA0-45D1-BAD1-83839720DA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934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5132-2A1E-4C35-A454-52179AF9CBE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FC21-1DA0-45D1-BAD1-83839720DA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42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5132-2A1E-4C35-A454-52179AF9CBE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FC21-1DA0-45D1-BAD1-83839720DA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578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5132-2A1E-4C35-A454-52179AF9CBE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FC21-1DA0-45D1-BAD1-83839720DA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0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5132-2A1E-4C35-A454-52179AF9CBE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FC21-1DA0-45D1-BAD1-83839720DA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688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5132-2A1E-4C35-A454-52179AF9CBE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FC21-1DA0-45D1-BAD1-83839720DA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906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9D5C8-B5E0-49B3-9B37-E3D903A57173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89F8-6E77-4300-B9A4-705B9A0B05D1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1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66626-C584-47BA-B2E5-4BCE673D8A6B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5AD39-CA23-47E2-A4F6-C2F3DAC32D9F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B17EF-1F12-4337-AA82-960C688ED3DD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68CE-193F-464A-BB30-BB83718DC482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0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D456A-6F65-424E-9EB1-2BEB043A2CDD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3E424-E455-4C3F-9800-5A1F437555F4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7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88BD82-5A56-4992-B714-B52AA81FAC3B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50CDAE-8390-4266-B97D-DCB5541188FC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7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88BD82-5A56-4992-B714-B52AA81FAC3B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50CDAE-8390-4266-B97D-DCB5541188FC}" type="slidenum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CCC0329-3BA9-4219-8AA7-44614B387E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CDF0C7-CD9D-41C7-8812-A5AA8E77D0EB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8BA84EF-154E-43C3-822F-D1414F465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6379DB6-96D7-490C-AC4C-535E3E973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B7D26E-67DF-4B0D-A79C-F3C65594AA02}" type="slidenum">
              <a:rPr lang="hr-HR" altLang="sr-Latn-R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8567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CCC0329-3BA9-4219-8AA7-44614B387E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CDF0C7-CD9D-41C7-8812-A5AA8E77D0EB}" type="datetimeFigureOut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8BA84EF-154E-43C3-822F-D1414F465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6379DB6-96D7-490C-AC4C-535E3E973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B7D26E-67DF-4B0D-A79C-F3C65594AA02}" type="slidenum">
              <a:rPr lang="hr-HR" altLang="sr-Latn-R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2143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F5132-2A1E-4C35-A454-52179AF9CBE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14.11.2018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3FC21-1DA0-45D1-BAD1-83839720DA5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5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Relationship Id="rId6" Type="http://schemas.openxmlformats.org/officeDocument/2006/relationships/hyperlink" Target="http://www.dhv.hr/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81075"/>
            <a:ext cx="6888162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4" name="Picture 2" descr="Grb Republike Hrvats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65239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34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xmlns="" id="{44CCE0DE-6B40-430B-AE1F-EB76E5338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pPr algn="l">
              <a:defRPr/>
            </a:pPr>
            <a:r>
              <a:rPr lang="hr-HR" altLang="sr-Latn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KAKO SE OSTVARUJE PRAVO NA KORIŠTENJE USLUGA DOMA HRVATSKIH VETERANA?</a:t>
            </a:r>
            <a:br>
              <a:rPr lang="hr-HR" altLang="sr-Latn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endParaRPr lang="hr-HR" altLang="sr-Latn-R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altLang="sr-Latn-RS" sz="2000" dirty="0" smtClean="0"/>
              <a:t>Odluka o uvjetima i načinu ostvarivanja prava na korištenje usluga Doma hrvatskih veterana</a:t>
            </a:r>
          </a:p>
          <a:p>
            <a:pPr algn="just"/>
            <a:endParaRPr lang="hr-HR" altLang="sr-Latn-RS" sz="2000" dirty="0" smtClean="0"/>
          </a:p>
          <a:p>
            <a:pPr algn="just"/>
            <a:r>
              <a:rPr lang="hr-HR" altLang="sr-Latn-RS" sz="2000" dirty="0" smtClean="0"/>
              <a:t>Potencijalni korisnik treba popuniti Zamolbu za korištenje usluga koja se nalazi na </a:t>
            </a:r>
            <a:r>
              <a:rPr lang="hr-HR" altLang="sr-Latn-RS" sz="2000" dirty="0" err="1" smtClean="0"/>
              <a:t>internet</a:t>
            </a:r>
            <a:r>
              <a:rPr lang="hr-HR" altLang="sr-Latn-RS" sz="2000" dirty="0" smtClean="0"/>
              <a:t> stranicama </a:t>
            </a:r>
            <a:r>
              <a:rPr lang="hr-HR" altLang="sr-Latn-RS" sz="2000" b="1" dirty="0" smtClean="0"/>
              <a:t>www.dhv.hr</a:t>
            </a:r>
            <a:r>
              <a:rPr lang="hr-HR" altLang="sr-Latn-RS" sz="2000" dirty="0" smtClean="0"/>
              <a:t> i uz istu priložiti potvrdu o zdravstvenom stanju izdane od liječnika obiteljske medicine te istu poslati na adresu Doma hrvatskih veterana </a:t>
            </a:r>
            <a:r>
              <a:rPr lang="hr-HR" altLang="sr-Latn-RS" sz="2000" b="1" dirty="0" smtClean="0"/>
              <a:t>Park Stara Trešnjevka 4, 10000 Zagreb</a:t>
            </a:r>
          </a:p>
          <a:p>
            <a:pPr algn="just"/>
            <a:endParaRPr lang="hr-HR" altLang="sr-Latn-RS" sz="2000" b="1" dirty="0" smtClean="0"/>
          </a:p>
          <a:p>
            <a:pPr algn="just"/>
            <a:r>
              <a:rPr lang="hr-HR" altLang="sr-Latn-RS" sz="2000" dirty="0" smtClean="0"/>
              <a:t>O korištenju programa smještaja prijedlog ravnatelju daje Stručno povjerenstvo Ministarstva hrvatskih branitelja</a:t>
            </a:r>
          </a:p>
          <a:p>
            <a:pPr algn="just"/>
            <a:endParaRPr lang="hr-HR" altLang="sr-Latn-RS" sz="2000" dirty="0" smtClean="0"/>
          </a:p>
          <a:p>
            <a:pPr algn="just"/>
            <a:r>
              <a:rPr lang="hr-HR" altLang="sr-Latn-RS" sz="2000" dirty="0" smtClean="0"/>
              <a:t>O odluci ravnatelja potencijalnog korisnika </a:t>
            </a:r>
            <a:r>
              <a:rPr lang="hr-HR" altLang="sr-Latn-RS" sz="2000" dirty="0" err="1" smtClean="0"/>
              <a:t>obaviještavamo</a:t>
            </a:r>
            <a:r>
              <a:rPr lang="hr-HR" altLang="sr-Latn-RS" sz="2000" dirty="0" smtClean="0"/>
              <a:t> telefonskim putem. Sam smještaj i korištenje usluga ostvaruje se ovisno o mogućnostima i slobodnim kapacitetima Doma hrvatskih veterana</a:t>
            </a:r>
            <a:endParaRPr lang="hr-HR" altLang="sr-Latn-RS" sz="2000" b="1" dirty="0" smtClean="0"/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99" y="188640"/>
            <a:ext cx="6524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9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600" dirty="0" smtClean="0"/>
              <a:t>      Za više informacija…</a:t>
            </a:r>
            <a:endParaRPr lang="hr-HR" sz="3600" dirty="0"/>
          </a:p>
        </p:txBody>
      </p:sp>
      <p:pic>
        <p:nvPicPr>
          <p:cNvPr id="6146" name="Picture 2" descr="Fotografija Lipički Compa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31962" y="1522555"/>
            <a:ext cx="3005417" cy="267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otografija Lipički Compa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630" y="3886978"/>
            <a:ext cx="3021036" cy="268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Fotografija Lipički Compa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106187" y="1270650"/>
            <a:ext cx="2939163" cy="261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Fotografija Lipički Compa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99" y="4172634"/>
            <a:ext cx="3021036" cy="268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7380" y="1274388"/>
            <a:ext cx="4375340" cy="1440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>
                <a:hlinkClick r:id="rId6"/>
              </a:rPr>
              <a:t>www.dhv.hr</a:t>
            </a:r>
            <a:endParaRPr lang="hr-HR" sz="2400" dirty="0" smtClean="0"/>
          </a:p>
          <a:p>
            <a:pPr marL="0" indent="0">
              <a:buNone/>
            </a:pPr>
            <a:r>
              <a:rPr lang="hr-HR" sz="2400" dirty="0" err="1" smtClean="0"/>
              <a:t>Tel</a:t>
            </a:r>
            <a:r>
              <a:rPr lang="hr-HR" sz="2400" dirty="0" smtClean="0"/>
              <a:t>: 01 3658-005</a:t>
            </a:r>
          </a:p>
          <a:p>
            <a:pPr marL="0" indent="0">
              <a:buNone/>
            </a:pPr>
            <a:r>
              <a:rPr lang="hr-HR" sz="2000" dirty="0" smtClean="0"/>
              <a:t>e-mail:ravnateljstvo@</a:t>
            </a:r>
            <a:r>
              <a:rPr lang="hr-HR" sz="2000" dirty="0" err="1" smtClean="0"/>
              <a:t>dhv.hr</a:t>
            </a:r>
            <a:endParaRPr lang="hr-HR" sz="2000" dirty="0"/>
          </a:p>
        </p:txBody>
      </p:sp>
      <p:pic>
        <p:nvPicPr>
          <p:cNvPr id="6148" name="Picture 4" descr="Fotografija Lipički Compas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492" y="2714882"/>
            <a:ext cx="2868566" cy="254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96" y="332656"/>
            <a:ext cx="6524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1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996950"/>
            <a:ext cx="4076700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slov 4"/>
          <p:cNvSpPr>
            <a:spLocks noGrp="1"/>
          </p:cNvSpPr>
          <p:nvPr>
            <p:ph type="ctrTitle"/>
          </p:nvPr>
        </p:nvSpPr>
        <p:spPr>
          <a:xfrm>
            <a:off x="611188" y="635000"/>
            <a:ext cx="6551612" cy="361950"/>
          </a:xfrm>
        </p:spPr>
        <p:txBody>
          <a:bodyPr/>
          <a:lstStyle/>
          <a:p>
            <a:pPr algn="l"/>
            <a:r>
              <a:rPr lang="hr-HR" altLang="sr-Latn-RS" sz="2400" dirty="0" smtClean="0"/>
              <a:t>    SADRŽAJ PREZENTACIJE:</a:t>
            </a:r>
          </a:p>
        </p:txBody>
      </p:sp>
      <p:sp>
        <p:nvSpPr>
          <p:cNvPr id="6" name="Pravokutnik 5"/>
          <p:cNvSpPr/>
          <p:nvPr/>
        </p:nvSpPr>
        <p:spPr>
          <a:xfrm>
            <a:off x="684213" y="1412776"/>
            <a:ext cx="6335712" cy="46628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r-HR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Što je Dom </a:t>
            </a:r>
            <a:r>
              <a:rPr lang="hr-HR" dirty="0">
                <a:solidFill>
                  <a:prstClr val="black"/>
                </a:solidFill>
                <a:cs typeface="Times New Roman" panose="02020603050405020304" pitchFamily="18" charset="0"/>
              </a:rPr>
              <a:t>hrvatskih veterana </a:t>
            </a:r>
            <a:endParaRPr lang="hr-HR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hr-HR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r-HR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Ciljevi </a:t>
            </a:r>
            <a:r>
              <a:rPr lang="hr-HR" dirty="0">
                <a:solidFill>
                  <a:prstClr val="black"/>
                </a:solidFill>
                <a:cs typeface="Times New Roman" panose="02020603050405020304" pitchFamily="18" charset="0"/>
              </a:rPr>
              <a:t>Doma hrvatskih </a:t>
            </a:r>
            <a:r>
              <a:rPr lang="hr-HR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veterana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hr-HR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r-HR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Korisnici Doma hrvatskih veterana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hr-HR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r-HR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Stručni programi Doma hrvatskih veterana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hr-HR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r-HR" dirty="0">
                <a:solidFill>
                  <a:prstClr val="black"/>
                </a:solidFill>
                <a:cs typeface="Times New Roman" panose="02020603050405020304" pitchFamily="18" charset="0"/>
              </a:rPr>
              <a:t>Kako se ostvaruje pravo na korištenje usluga Doma hrvatskih veterana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hr-HR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65246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996950"/>
            <a:ext cx="4076700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Naslov 1">
            <a:extLst>
              <a:ext uri="{FF2B5EF4-FFF2-40B4-BE49-F238E27FC236}">
                <a16:creationId xmlns:a16="http://schemas.microsoft.com/office/drawing/2014/main" xmlns="" id="{0B6EBFA9-1C6E-4B57-9C9A-2A0EC0D36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-14288"/>
            <a:ext cx="8229600" cy="1296988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alt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ŠTO </a:t>
            </a:r>
            <a:r>
              <a:rPr lang="hr-HR" altLang="sr-Latn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DOM HRVATSKIH VETERANA ?</a:t>
            </a:r>
          </a:p>
        </p:txBody>
      </p:sp>
      <p:sp>
        <p:nvSpPr>
          <p:cNvPr id="5124" name="Rezervirano mjesto sadržaja 2"/>
          <p:cNvSpPr>
            <a:spLocks noGrp="1"/>
          </p:cNvSpPr>
          <p:nvPr>
            <p:ph idx="1"/>
          </p:nvPr>
        </p:nvSpPr>
        <p:spPr>
          <a:xfrm>
            <a:off x="160338" y="1425575"/>
            <a:ext cx="8823325" cy="4700588"/>
          </a:xfrm>
        </p:spPr>
        <p:txBody>
          <a:bodyPr/>
          <a:lstStyle/>
          <a:p>
            <a:pPr algn="just" eaLnBrk="1" hangingPunct="1"/>
            <a:r>
              <a:rPr lang="hr-HR" altLang="sr-Latn-RS" sz="2400" dirty="0" smtClean="0"/>
              <a:t>Dom hrvatskih veterana je javna ustanova koju je osnovalo Ministarstvo hrvatskih branitelja s namjerom poboljšanja i jačanja pružanja sveobuhvatne skrbi za populaciju hrvatskih branitelja i članova njihovih obitelji i ostalih stradalnika Domovinskog rata</a:t>
            </a:r>
          </a:p>
          <a:p>
            <a:pPr algn="just" eaLnBrk="1" hangingPunct="1"/>
            <a:endParaRPr lang="hr-HR" altLang="sr-Latn-RS" sz="2400" dirty="0" smtClean="0"/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xmlns="" id="{74F1C2C2-0F2C-4800-9DF6-E6D5672E3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3265488"/>
            <a:ext cx="4675187" cy="2947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Fotografija Lipički Compas.">
            <a:extLst>
              <a:ext uri="{FF2B5EF4-FFF2-40B4-BE49-F238E27FC236}">
                <a16:creationId xmlns:a16="http://schemas.microsoft.com/office/drawing/2014/main" xmlns="" id="{9E84253F-E9E4-4EB0-89FA-2F6B1975C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232" y="3249612"/>
            <a:ext cx="4446587" cy="2963863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6524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79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xmlns="" id="{BAE9E822-32C2-4DBE-BA72-987776778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hr-HR" alt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CILJEVI </a:t>
            </a:r>
            <a:r>
              <a:rPr lang="hr-HR" altLang="sr-Latn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 HRVATSKIH VETERANA:</a:t>
            </a:r>
          </a:p>
        </p:txBody>
      </p:sp>
      <p:pic>
        <p:nvPicPr>
          <p:cNvPr id="6147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996950"/>
            <a:ext cx="4076700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zervirano mjesto sadržaja 2">
            <a:extLst>
              <a:ext uri="{FF2B5EF4-FFF2-40B4-BE49-F238E27FC236}">
                <a16:creationId xmlns:a16="http://schemas.microsoft.com/office/drawing/2014/main" xmlns="" id="{5755B5F2-6BE9-4361-892C-6BD0A8220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663" y="908050"/>
            <a:ext cx="8466137" cy="5218113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hr-HR" altLang="sr-Latn-RS" sz="2400" b="1" dirty="0" smtClean="0"/>
              <a:t>Opći </a:t>
            </a:r>
            <a:r>
              <a:rPr lang="hr-HR" altLang="sr-Latn-RS" sz="2400" b="1" dirty="0"/>
              <a:t>cilj </a:t>
            </a:r>
            <a:r>
              <a:rPr lang="hr-HR" altLang="sr-Latn-RS" sz="2400" dirty="0"/>
              <a:t>Doma hrvatskih veterana odnosi se na </a:t>
            </a:r>
            <a:r>
              <a:rPr lang="hr-HR" altLang="sr-Latn-RS" sz="2400" dirty="0" smtClean="0"/>
              <a:t>institucionalnu skrb države o svim kategorijama branitelja i stradalnika koji su tjelesno i psihički stradali u obrani i oslobođenju Republike Hrvatske</a:t>
            </a:r>
            <a:endParaRPr lang="hr-HR" altLang="sr-Latn-RS" sz="2400" dirty="0"/>
          </a:p>
          <a:p>
            <a:pPr algn="just" eaLnBrk="1" hangingPunct="1">
              <a:buFont typeface="Arial" panose="020B0604020202020204" pitchFamily="34" charset="0"/>
              <a:buChar char="•"/>
              <a:defRPr/>
            </a:pPr>
            <a:r>
              <a:rPr lang="hr-HR" altLang="sr-Latn-RS" sz="2400" b="1" dirty="0"/>
              <a:t>Posebni cilj</a:t>
            </a:r>
            <a:r>
              <a:rPr lang="hr-HR" altLang="sr-Latn-RS" sz="2400" dirty="0"/>
              <a:t> odnosi se na jačanje sustava skrbi i </a:t>
            </a:r>
            <a:r>
              <a:rPr lang="hr-HR" altLang="sr-Latn-RS" sz="2400" b="1" dirty="0">
                <a:solidFill>
                  <a:srgbClr val="002060"/>
                </a:solidFill>
              </a:rPr>
              <a:t>podizanje kvalitete života braniteljske i stradalničke populacije</a:t>
            </a:r>
            <a:r>
              <a:rPr lang="hr-HR" altLang="sr-Latn-RS" sz="2400" dirty="0"/>
              <a:t> kroz djelatnosti Doma hrvatskih veterana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hr-HR" altLang="sr-Latn-RS" sz="3600" dirty="0"/>
          </a:p>
        </p:txBody>
      </p:sp>
      <p:pic>
        <p:nvPicPr>
          <p:cNvPr id="6149" name="Picture 4" descr="Slikovni rezultat za dom hrvatskih veterana">
            <a:extLst>
              <a:ext uri="{FF2B5EF4-FFF2-40B4-BE49-F238E27FC236}">
                <a16:creationId xmlns:a16="http://schemas.microsoft.com/office/drawing/2014/main" xmlns="" id="{6B3A272C-8F94-494A-91DE-BFBE35828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4005263"/>
            <a:ext cx="4389437" cy="2743200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Slika 5">
            <a:extLst>
              <a:ext uri="{FF2B5EF4-FFF2-40B4-BE49-F238E27FC236}">
                <a16:creationId xmlns:a16="http://schemas.microsoft.com/office/drawing/2014/main" xmlns="" id="{6AE3A76D-DFC3-4D84-9301-33BFF40AB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756025"/>
            <a:ext cx="3706813" cy="2781300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113"/>
            <a:ext cx="6524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49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xmlns="" id="{5C866468-43B9-4B14-BB31-1FCDDD514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648" y="548680"/>
            <a:ext cx="7054354" cy="6477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hr-HR" alt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KORISNICI </a:t>
            </a:r>
            <a:r>
              <a:rPr lang="hr-HR" altLang="sr-Latn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 HRVATSKIH </a:t>
            </a:r>
            <a:r>
              <a:rPr lang="hr-HR" alt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VETERANA U 2017. I 2018. GODINI</a:t>
            </a:r>
            <a:endParaRPr lang="hr-HR" altLang="sr-Latn-R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Podnaslov 13">
            <a:extLst>
              <a:ext uri="{FF2B5EF4-FFF2-40B4-BE49-F238E27FC236}">
                <a16:creationId xmlns:a16="http://schemas.microsoft.com/office/drawing/2014/main" xmlns="" id="{2C7D55FB-190C-46B8-90F8-2F710FD78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1484313"/>
            <a:ext cx="7848600" cy="5113337"/>
          </a:xfrm>
        </p:spPr>
        <p:txBody>
          <a:bodyPr rtlCol="0">
            <a:normAutofit/>
          </a:bodyPr>
          <a:lstStyle/>
          <a:p>
            <a:pPr marL="285750" indent="-28575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r-HR" sz="1800" dirty="0">
              <a:solidFill>
                <a:schemeClr val="tx1"/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r-HR" sz="1800" dirty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sz="1800" dirty="0">
              <a:solidFill>
                <a:schemeClr val="tx1"/>
              </a:solidFill>
            </a:endParaRPr>
          </a:p>
          <a:p>
            <a:pPr marL="285750" indent="-285750" algn="l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r-HR" sz="1800" dirty="0">
              <a:solidFill>
                <a:schemeClr val="tx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6524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071937" cy="529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xmlns="" id="{12B7D5BA-FA34-465A-B4A0-F3514D35C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975264"/>
              </p:ext>
            </p:extLst>
          </p:nvPr>
        </p:nvGraphicFramePr>
        <p:xfrm>
          <a:off x="539552" y="1844824"/>
          <a:ext cx="7848873" cy="2664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73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2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20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68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4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2017. godina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DO </a:t>
                      </a:r>
                      <a:r>
                        <a:rPr lang="hr-HR" sz="16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12.11.2018</a:t>
                      </a:r>
                      <a:r>
                        <a:rPr lang="hr-HR" sz="16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. godine</a:t>
                      </a:r>
                      <a:endParaRPr lang="hr-HR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UKUPNO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4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PRISTIGLI ZAHTJEVI ZA KORIŠTENJE USLUGA DHV-a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518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1288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1806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4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ODOBRENI ZAHTJEVI ZA KORIŠTENJE USLUGA DHV-a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513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1163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1676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9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KORISTILI USLUGE DHV-a</a:t>
                      </a:r>
                      <a:endParaRPr lang="hr-HR" sz="160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362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740</a:t>
                      </a:r>
                      <a:endParaRPr lang="hr-HR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1102</a:t>
                      </a:r>
                      <a:endParaRPr lang="hr-HR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Arial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3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1" y="188640"/>
            <a:ext cx="7988226" cy="792088"/>
          </a:xfrm>
        </p:spPr>
        <p:txBody>
          <a:bodyPr>
            <a:normAutofit/>
          </a:bodyPr>
          <a:lstStyle/>
          <a:p>
            <a:pPr algn="l"/>
            <a:r>
              <a:rPr lang="hr-HR" altLang="sr-Latn-R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KORISNICI </a:t>
            </a:r>
            <a:r>
              <a:rPr lang="hr-HR" altLang="sr-Latn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 HRVATSKIH </a:t>
            </a:r>
            <a:r>
              <a:rPr lang="hr-HR" altLang="sr-Latn-R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VETERANA U 2018. GODINI</a:t>
            </a:r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1228340"/>
            <a:ext cx="4680520" cy="4525963"/>
          </a:xfrm>
        </p:spPr>
        <p:txBody>
          <a:bodyPr>
            <a:normAutofit/>
          </a:bodyPr>
          <a:lstStyle/>
          <a:p>
            <a:pPr algn="just"/>
            <a:r>
              <a:rPr lang="hr-HR" sz="1800" dirty="0" smtClean="0"/>
              <a:t>U 2018. godini usluge Doma hrvatskih veterana koristilo je 740 korisnika, odnosno 198 korisnica i 542 korisnika.</a:t>
            </a: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559999"/>
              </p:ext>
            </p:extLst>
          </p:nvPr>
        </p:nvGraphicFramePr>
        <p:xfrm>
          <a:off x="5220072" y="908720"/>
          <a:ext cx="3456384" cy="5688602"/>
        </p:xfrm>
        <a:graphic>
          <a:graphicData uri="http://schemas.openxmlformats.org/drawingml/2006/table">
            <a:tbl>
              <a:tblPr/>
              <a:tblGrid>
                <a:gridCol w="2232248"/>
                <a:gridCol w="1224136"/>
              </a:tblGrid>
              <a:tr h="427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ŽUPANIJA</a:t>
                      </a:r>
                      <a:endParaRPr lang="hr-HR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Broj </a:t>
                      </a:r>
                      <a:r>
                        <a:rPr lang="hr-HR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korisnika u 2018. godini</a:t>
                      </a:r>
                      <a:endParaRPr lang="hr-HR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Požeško-slavonska</a:t>
                      </a:r>
                      <a:endParaRPr lang="hr-HR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+mn-lt"/>
                          <a:ea typeface="Times New Roman"/>
                        </a:rPr>
                        <a:t>175</a:t>
                      </a:r>
                      <a:endParaRPr lang="hr-HR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Osječko-baranjska</a:t>
                      </a:r>
                      <a:endParaRPr lang="hr-HR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+mn-lt"/>
                          <a:ea typeface="Times New Roman"/>
                        </a:rPr>
                        <a:t>135</a:t>
                      </a:r>
                      <a:endParaRPr lang="hr-HR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Grad Zagreb</a:t>
                      </a:r>
                      <a:endParaRPr lang="hr-HR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+mn-lt"/>
                          <a:ea typeface="Times New Roman"/>
                        </a:rPr>
                        <a:t>98</a:t>
                      </a:r>
                      <a:endParaRPr lang="hr-HR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Zagrebačka</a:t>
                      </a:r>
                      <a:endParaRPr lang="hr-HR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+mn-lt"/>
                          <a:ea typeface="Times New Roman"/>
                        </a:rPr>
                        <a:t>58</a:t>
                      </a:r>
                      <a:endParaRPr lang="hr-HR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/>
                        </a:rPr>
                        <a:t>Brodsko-posavska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+mn-lt"/>
                          <a:ea typeface="Times New Roman"/>
                        </a:rPr>
                        <a:t>45</a:t>
                      </a:r>
                      <a:endParaRPr lang="hr-HR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/>
                        </a:rPr>
                        <a:t>Bjelovarsko-bilogorska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+mn-lt"/>
                          <a:ea typeface="Times New Roman"/>
                        </a:rPr>
                        <a:t>44</a:t>
                      </a:r>
                      <a:endParaRPr lang="hr-HR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/>
                        </a:rPr>
                        <a:t>Sisačko-moslavačka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+mn-lt"/>
                          <a:ea typeface="Times New Roman"/>
                        </a:rPr>
                        <a:t>43</a:t>
                      </a:r>
                      <a:endParaRPr lang="hr-HR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/>
                        </a:rPr>
                        <a:t>Virovitičko-podravska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+mn-lt"/>
                          <a:ea typeface="Times New Roman"/>
                        </a:rPr>
                        <a:t>35</a:t>
                      </a:r>
                      <a:endParaRPr lang="hr-HR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/>
                        </a:rPr>
                        <a:t>Vukovarsko-srijemska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+mn-lt"/>
                          <a:ea typeface="Times New Roman"/>
                        </a:rPr>
                        <a:t>33</a:t>
                      </a:r>
                      <a:endParaRPr lang="hr-HR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/>
                        </a:rPr>
                        <a:t>Splitsko-dalmatinska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/>
                        </a:rPr>
                        <a:t>Koprivničko-križevačka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/>
                        </a:rPr>
                        <a:t>Zadarska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+mn-lt"/>
                          <a:ea typeface="Times New Roman"/>
                        </a:rPr>
                        <a:t>11</a:t>
                      </a:r>
                      <a:endParaRPr lang="hr-HR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/>
                        </a:rPr>
                        <a:t>Karlovačka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/>
                        </a:rPr>
                        <a:t>Šibensko-kninska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effectLst/>
                          <a:latin typeface="+mn-lt"/>
                          <a:ea typeface="Times New Roman"/>
                        </a:rPr>
                        <a:t>8</a:t>
                      </a:r>
                      <a:endParaRPr lang="hr-HR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/>
                        </a:rPr>
                        <a:t>Ličko-senjska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/>
                        </a:rPr>
                        <a:t>Primorsko-goranska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/>
                        </a:rPr>
                        <a:t>Krapinsko-zagorska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/>
                        </a:rPr>
                        <a:t>Istarska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/>
                        </a:rPr>
                        <a:t>Varaždinska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Međimurska</a:t>
                      </a:r>
                      <a:endParaRPr lang="hr-HR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  <a:ea typeface="Times New Roman"/>
                        </a:rPr>
                        <a:t>Dubrovačko-neretvanska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 UKUPNO:</a:t>
                      </a:r>
                      <a:endParaRPr lang="hr-HR" sz="12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740</a:t>
                      </a:r>
                      <a:endParaRPr lang="hr-HR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Grafikon 5"/>
          <p:cNvGraphicFramePr/>
          <p:nvPr>
            <p:extLst>
              <p:ext uri="{D42A27DB-BD31-4B8C-83A1-F6EECF244321}">
                <p14:modId xmlns:p14="http://schemas.microsoft.com/office/powerpoint/2010/main" val="1666970888"/>
              </p:ext>
            </p:extLst>
          </p:nvPr>
        </p:nvGraphicFramePr>
        <p:xfrm>
          <a:off x="107504" y="2636912"/>
          <a:ext cx="4680520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6524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48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:\Users\ZKalcik\AppData\Local\Microsoft\Windows\Temporary Internet Files\Content.IE5\K728PSZY\received_2126853200664583.jpeg">
            <a:extLst>
              <a:ext uri="{FF2B5EF4-FFF2-40B4-BE49-F238E27FC236}">
                <a16:creationId xmlns:a16="http://schemas.microsoft.com/office/drawing/2014/main" xmlns="" id="{775EA23F-5CB0-4930-B502-C23AA3591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2" y="1772816"/>
            <a:ext cx="6650037" cy="4779962"/>
          </a:xfrm>
          <a:prstGeom prst="rect">
            <a:avLst/>
          </a:prstGeom>
          <a:noFill/>
          <a:ln>
            <a:noFill/>
          </a:ln>
          <a:effectLst>
            <a:outerShdw blurRad="88900" dist="50800" dir="5400000" algn="ctr" rotWithShape="0">
              <a:srgbClr val="000000"/>
            </a:outerShd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Naslov 1">
            <a:extLst>
              <a:ext uri="{FF2B5EF4-FFF2-40B4-BE49-F238E27FC236}">
                <a16:creationId xmlns:a16="http://schemas.microsoft.com/office/drawing/2014/main" xmlns="" id="{DD7E6794-2447-4A47-A2E1-AE532BD26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hr-HR" altLang="sr-Latn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STRUČNI </a:t>
            </a:r>
            <a:r>
              <a:rPr lang="hr-HR" altLang="sr-Latn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 DHV-a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69D050F-D987-4A21-BE7B-87B07A81F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484313"/>
            <a:ext cx="8435975" cy="46418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hr-HR" sz="2400" dirty="0"/>
              <a:t>Stručni tim čine: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sz="2400" dirty="0"/>
              <a:t>Socijalni </a:t>
            </a:r>
            <a:r>
              <a:rPr lang="hr-HR" sz="2400" dirty="0" smtClean="0"/>
              <a:t>radnik (1)</a:t>
            </a:r>
            <a:endParaRPr lang="hr-HR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sz="2400" dirty="0" smtClean="0"/>
              <a:t>Psiholog (1)</a:t>
            </a:r>
            <a:endParaRPr lang="hr-HR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sz="2400" dirty="0" smtClean="0"/>
              <a:t>Kineziolog (2)</a:t>
            </a:r>
            <a:endParaRPr lang="hr-HR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sz="2400" dirty="0"/>
              <a:t>Radni </a:t>
            </a:r>
            <a:r>
              <a:rPr lang="hr-HR" sz="2400" dirty="0" smtClean="0"/>
              <a:t>terapeut (1)</a:t>
            </a:r>
            <a:endParaRPr lang="hr-HR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sz="2400" dirty="0" smtClean="0"/>
              <a:t>Fizioterapeut (2)</a:t>
            </a:r>
            <a:endParaRPr lang="hr-HR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sz="2400" dirty="0"/>
              <a:t>Medicinsko </a:t>
            </a:r>
            <a:r>
              <a:rPr lang="hr-HR" sz="2400" dirty="0" smtClean="0"/>
              <a:t>osoblje (4)</a:t>
            </a:r>
            <a:endParaRPr lang="hr-HR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sz="2400" dirty="0" smtClean="0"/>
              <a:t>Njegovatelji (2)</a:t>
            </a:r>
            <a:endParaRPr lang="hr-HR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r-HR" sz="2400" dirty="0"/>
              <a:t>Administrativno </a:t>
            </a:r>
            <a:r>
              <a:rPr lang="hr-HR" sz="2400" dirty="0" smtClean="0"/>
              <a:t>osoblje (3)</a:t>
            </a:r>
            <a:endParaRPr lang="hr-HR" sz="2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hr-HR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6524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69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xmlns="" id="{E7148DCD-A443-4988-9C73-D5F40671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214313"/>
            <a:ext cx="8215313" cy="85725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STRUČNI PROGRAMI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6EE42FDB-6357-450C-BB3C-3B6A297529A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6524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1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ZKalcik\AppData\Local\Microsoft\Windows\Temporary Internet Files\Content.IE5\K728PSZY\Slike sa stručnih programa (1).jpeg">
            <a:extLst>
              <a:ext uri="{FF2B5EF4-FFF2-40B4-BE49-F238E27FC236}">
                <a16:creationId xmlns:a16="http://schemas.microsoft.com/office/drawing/2014/main" xmlns="" id="{3BBB887B-C286-472C-B61E-E3CD2F2F9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115888"/>
            <a:ext cx="4572000" cy="3140075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 descr="Fotografija Lipički Compas.">
            <a:extLst>
              <a:ext uri="{FF2B5EF4-FFF2-40B4-BE49-F238E27FC236}">
                <a16:creationId xmlns:a16="http://schemas.microsoft.com/office/drawing/2014/main" xmlns="" id="{20007968-2AE3-435F-89B8-749E93827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3760788"/>
            <a:ext cx="3743325" cy="2495550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Slika 6">
            <a:extLst>
              <a:ext uri="{FF2B5EF4-FFF2-40B4-BE49-F238E27FC236}">
                <a16:creationId xmlns:a16="http://schemas.microsoft.com/office/drawing/2014/main" xmlns="" id="{CBB91F07-6D74-44E3-9821-331FD8475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3573463"/>
            <a:ext cx="3744913" cy="2871787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ZKalcik\AppData\Local\Microsoft\Windows\Temporary Internet Files\Content.IE5\R8CM4YLZ\Slike sa stručnih programa (2)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350838"/>
            <a:ext cx="4714875" cy="3222625"/>
          </a:xfrm>
        </p:spPr>
      </p:pic>
      <p:pic>
        <p:nvPicPr>
          <p:cNvPr id="8" name="Picture 2" descr="C:\Users\ZKalcik\AppData\Local\Microsoft\Windows\Temporary Internet Files\Content.IE5\JSNRA7BX\Stručni programi (3).jpg">
            <a:extLst>
              <a:ext uri="{FF2B5EF4-FFF2-40B4-BE49-F238E27FC236}">
                <a16:creationId xmlns:a16="http://schemas.microsoft.com/office/drawing/2014/main" xmlns="" id="{30801658-6F4D-4424-9F43-5EEE82F9F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5888" y="2446338"/>
            <a:ext cx="2795587" cy="42624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8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435</Words>
  <Application>Microsoft Office PowerPoint</Application>
  <PresentationFormat>Prikaz na zaslonu (4:3)</PresentationFormat>
  <Paragraphs>111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1_Tema sustava Office</vt:lpstr>
      <vt:lpstr>Tema sustava Office</vt:lpstr>
      <vt:lpstr>2_Tema sustava Office</vt:lpstr>
      <vt:lpstr>6_Tema sustava Office</vt:lpstr>
      <vt:lpstr>8_Tema sustava Office</vt:lpstr>
      <vt:lpstr>PowerPointova prezentacija</vt:lpstr>
      <vt:lpstr>    SADRŽAJ PREZENTACIJE:</vt:lpstr>
      <vt:lpstr>        ŠTO JE DOM HRVATSKIH VETERANA ?</vt:lpstr>
      <vt:lpstr>         CILJEVI DOMA HRVATSKIH VETERANA:</vt:lpstr>
      <vt:lpstr>KORISNICI DOMA HRVATSKIH VETERANA U 2017. I 2018. GODINI</vt:lpstr>
      <vt:lpstr>           KORISNICI DOMA HRVATSKIH VETERANA U 2018. GODINI</vt:lpstr>
      <vt:lpstr>        STRUČNI TIM DHV-a</vt:lpstr>
      <vt:lpstr>STRUČNI PROGRAMI</vt:lpstr>
      <vt:lpstr>PowerPointova prezentacija</vt:lpstr>
      <vt:lpstr>KAKO SE OSTVARUJE PRAVO NA KORIŠTENJE USLUGA DOMA HRVATSKIH VETERANA? </vt:lpstr>
      <vt:lpstr>      Za više informacija…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Zvonimir Kalčik</dc:creator>
  <cp:lastModifiedBy>Gorana Marić</cp:lastModifiedBy>
  <cp:revision>13</cp:revision>
  <cp:lastPrinted>2018-11-12T10:37:54Z</cp:lastPrinted>
  <dcterms:created xsi:type="dcterms:W3CDTF">2018-11-12T07:47:58Z</dcterms:created>
  <dcterms:modified xsi:type="dcterms:W3CDTF">2018-11-14T08:48:12Z</dcterms:modified>
</cp:coreProperties>
</file>