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3" r:id="rId2"/>
    <p:sldId id="257" r:id="rId3"/>
    <p:sldId id="259" r:id="rId4"/>
    <p:sldId id="260" r:id="rId5"/>
    <p:sldId id="265" r:id="rId6"/>
    <p:sldId id="266" r:id="rId7"/>
    <p:sldId id="268" r:id="rId8"/>
    <p:sldId id="267" r:id="rId9"/>
    <p:sldId id="262" r:id="rId10"/>
    <p:sldId id="269" r:id="rId11"/>
    <p:sldId id="275" r:id="rId12"/>
    <p:sldId id="276" r:id="rId13"/>
    <p:sldId id="277" r:id="rId14"/>
    <p:sldId id="278" r:id="rId15"/>
    <p:sldId id="279" r:id="rId16"/>
    <p:sldId id="280" r:id="rId17"/>
    <p:sldId id="282" r:id="rId18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3090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89" autoAdjust="0"/>
    <p:restoredTop sz="94660"/>
  </p:normalViewPr>
  <p:slideViewPr>
    <p:cSldViewPr snapToGrid="0">
      <p:cViewPr>
        <p:scale>
          <a:sx n="125" d="100"/>
          <a:sy n="125" d="100"/>
        </p:scale>
        <p:origin x="-58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DF8-3976-46E7-925A-5FDA430C99E4}" type="datetimeFigureOut">
              <a:rPr lang="hr-HR" smtClean="0"/>
              <a:t>14.11.2018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C4062-90D4-453F-99CD-E0CC22E068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57104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DF8-3976-46E7-925A-5FDA430C99E4}" type="datetimeFigureOut">
              <a:rPr lang="hr-HR" smtClean="0"/>
              <a:t>14.11.2018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C4062-90D4-453F-99CD-E0CC22E068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664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DF8-3976-46E7-925A-5FDA430C99E4}" type="datetimeFigureOut">
              <a:rPr lang="hr-HR" smtClean="0"/>
              <a:t>14.11.2018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C4062-90D4-453F-99CD-E0CC22E068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1594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DF8-3976-46E7-925A-5FDA430C99E4}" type="datetimeFigureOut">
              <a:rPr lang="hr-HR" smtClean="0"/>
              <a:t>14.11.2018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C4062-90D4-453F-99CD-E0CC22E068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44090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DF8-3976-46E7-925A-5FDA430C99E4}" type="datetimeFigureOut">
              <a:rPr lang="hr-HR" smtClean="0"/>
              <a:t>14.11.2018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C4062-90D4-453F-99CD-E0CC22E068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056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DF8-3976-46E7-925A-5FDA430C99E4}" type="datetimeFigureOut">
              <a:rPr lang="hr-HR" smtClean="0"/>
              <a:t>14.11.2018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C4062-90D4-453F-99CD-E0CC22E068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75239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DF8-3976-46E7-925A-5FDA430C99E4}" type="datetimeFigureOut">
              <a:rPr lang="hr-HR" smtClean="0"/>
              <a:t>14.11.2018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C4062-90D4-453F-99CD-E0CC22E068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076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DF8-3976-46E7-925A-5FDA430C99E4}" type="datetimeFigureOut">
              <a:rPr lang="hr-HR" smtClean="0"/>
              <a:t>14.11.2018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C4062-90D4-453F-99CD-E0CC22E068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62985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DF8-3976-46E7-925A-5FDA430C99E4}" type="datetimeFigureOut">
              <a:rPr lang="hr-HR" smtClean="0"/>
              <a:t>14.11.2018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C4062-90D4-453F-99CD-E0CC22E068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2488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DF8-3976-46E7-925A-5FDA430C99E4}" type="datetimeFigureOut">
              <a:rPr lang="hr-HR" smtClean="0"/>
              <a:t>14.11.2018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C4062-90D4-453F-99CD-E0CC22E068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32599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DF8-3976-46E7-925A-5FDA430C99E4}" type="datetimeFigureOut">
              <a:rPr lang="hr-HR" smtClean="0"/>
              <a:t>14.11.2018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C4062-90D4-453F-99CD-E0CC22E068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6773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38DF8-3976-46E7-925A-5FDA430C99E4}" type="datetimeFigureOut">
              <a:rPr lang="hr-HR" smtClean="0"/>
              <a:t>14.11.2018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C4062-90D4-453F-99CD-E0CC22E068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7438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5101244" cy="2387600"/>
          </a:xfrm>
        </p:spPr>
        <p:txBody>
          <a:bodyPr>
            <a:normAutofit/>
          </a:bodyPr>
          <a:lstStyle/>
          <a:p>
            <a:pPr algn="l"/>
            <a:r>
              <a:rPr lang="hr-HR" sz="4000" dirty="0" smtClean="0"/>
              <a:t>Program preventivnih sistematskih pregleda hrvatskih branitelja iz Domovinskog rata</a:t>
            </a:r>
            <a:endParaRPr lang="hr-HR" sz="40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776605"/>
            <a:ext cx="3937462" cy="1655762"/>
          </a:xfrm>
        </p:spPr>
        <p:txBody>
          <a:bodyPr>
            <a:normAutofit/>
          </a:bodyPr>
          <a:lstStyle/>
          <a:p>
            <a:pPr algn="l"/>
            <a:r>
              <a:rPr lang="hr-HR" sz="2000" dirty="0" smtClean="0"/>
              <a:t>Zagreb, 12. studenog 2018.</a:t>
            </a:r>
            <a:endParaRPr lang="hr-HR" sz="20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938" y="216130"/>
            <a:ext cx="4841243" cy="6442365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53" y="5809673"/>
            <a:ext cx="848822" cy="848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6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Zaključci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147055"/>
            <a:ext cx="10515600" cy="4351338"/>
          </a:xfrm>
        </p:spPr>
        <p:txBody>
          <a:bodyPr>
            <a:normAutofit/>
          </a:bodyPr>
          <a:lstStyle/>
          <a:p>
            <a:r>
              <a:rPr lang="hr-HR" dirty="0"/>
              <a:t>rezultati ukazuju na nužnost daljnjeg provođenja preventivnih sistematskih pregleda </a:t>
            </a:r>
            <a:r>
              <a:rPr lang="hr-HR" dirty="0" smtClean="0"/>
              <a:t>HB</a:t>
            </a:r>
          </a:p>
          <a:p>
            <a:r>
              <a:rPr lang="hr-HR" b="1" dirty="0" smtClean="0"/>
              <a:t>motiviranje</a:t>
            </a:r>
            <a:r>
              <a:rPr lang="hr-HR" dirty="0" smtClean="0"/>
              <a:t> HB </a:t>
            </a:r>
            <a:r>
              <a:rPr lang="hr-HR" b="1" dirty="0" smtClean="0"/>
              <a:t>da se odazovu na pregled!</a:t>
            </a:r>
          </a:p>
          <a:p>
            <a:r>
              <a:rPr lang="hr-HR" dirty="0" smtClean="0"/>
              <a:t>otkrivanje bolesti u što ranijoj fazi značajno pospješuje mogućnost izlječenja</a:t>
            </a:r>
          </a:p>
          <a:p>
            <a:r>
              <a:rPr lang="hr-HR" dirty="0"/>
              <a:t>i</a:t>
            </a:r>
            <a:r>
              <a:rPr lang="hr-HR" dirty="0" smtClean="0"/>
              <a:t>z </a:t>
            </a:r>
            <a:r>
              <a:rPr lang="hr-HR" dirty="0"/>
              <a:t>dostavljenih izvješća HZJZ možemo pratiti bolesti od kojih pobolijeva najveći broj </a:t>
            </a:r>
            <a:r>
              <a:rPr lang="hr-HR" dirty="0" smtClean="0"/>
              <a:t>HB te </a:t>
            </a:r>
            <a:r>
              <a:rPr lang="hr-HR" dirty="0"/>
              <a:t>u suradnji sa specijalistima definirati faktore rizika i panel sistematskog pregleda za buduće </a:t>
            </a:r>
            <a:r>
              <a:rPr lang="hr-HR" dirty="0" smtClean="0"/>
              <a:t>razdoblje</a:t>
            </a:r>
            <a:endParaRPr lang="hr-HR" dirty="0"/>
          </a:p>
        </p:txBody>
      </p:sp>
      <p:sp>
        <p:nvSpPr>
          <p:cNvPr id="4" name="Zaobljeni pravokutnik 3"/>
          <p:cNvSpPr/>
          <p:nvPr/>
        </p:nvSpPr>
        <p:spPr>
          <a:xfrm>
            <a:off x="706582" y="1973535"/>
            <a:ext cx="10958264" cy="3845374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4190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07395" y="1122363"/>
            <a:ext cx="10476267" cy="2387600"/>
          </a:xfrm>
        </p:spPr>
        <p:txBody>
          <a:bodyPr>
            <a:normAutofit/>
          </a:bodyPr>
          <a:lstStyle/>
          <a:p>
            <a:pPr algn="l"/>
            <a:r>
              <a:rPr lang="hr-HR" sz="4000" dirty="0" smtClean="0"/>
              <a:t>Razvoj </a:t>
            </a:r>
            <a:r>
              <a:rPr lang="hr-HR" sz="4000" dirty="0"/>
              <a:t>programa palijativne </a:t>
            </a:r>
            <a:r>
              <a:rPr lang="hr-HR" sz="4000" dirty="0" smtClean="0"/>
              <a:t>skrbi </a:t>
            </a:r>
            <a:r>
              <a:rPr lang="hr-HR" sz="4000" dirty="0"/>
              <a:t>za </a:t>
            </a:r>
            <a:r>
              <a:rPr lang="hr-HR" sz="4000" dirty="0" smtClean="0"/>
              <a:t>hrvatske branitelje iz </a:t>
            </a:r>
            <a:r>
              <a:rPr lang="hr-HR" sz="4000" dirty="0"/>
              <a:t>Domovinskog rata</a:t>
            </a:r>
            <a:br>
              <a:rPr lang="hr-HR" sz="4000" dirty="0"/>
            </a:br>
            <a:endParaRPr lang="hr-HR" sz="40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91310" y="5819944"/>
            <a:ext cx="9144000" cy="960235"/>
          </a:xfrm>
        </p:spPr>
        <p:txBody>
          <a:bodyPr>
            <a:normAutofit/>
          </a:bodyPr>
          <a:lstStyle/>
          <a:p>
            <a:pPr algn="l"/>
            <a:r>
              <a:rPr lang="hr-HR" sz="2000" dirty="0" smtClean="0">
                <a:solidFill>
                  <a:schemeClr val="bg1"/>
                </a:solidFill>
              </a:rPr>
              <a:t>Ministarstvo hrvatskih branitelja</a:t>
            </a:r>
          </a:p>
          <a:p>
            <a:pPr algn="l"/>
            <a:r>
              <a:rPr lang="hr-HR" sz="2000" dirty="0" smtClean="0">
                <a:solidFill>
                  <a:schemeClr val="bg1"/>
                </a:solidFill>
              </a:rPr>
              <a:t>Uprava za savjetodavnu, psihosocijalnu i zdravstvenu pomoć</a:t>
            </a:r>
            <a:endParaRPr lang="hr-HR" sz="2000" dirty="0">
              <a:solidFill>
                <a:schemeClr val="bg1"/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616" y="5031019"/>
            <a:ext cx="1363287" cy="1363287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960" y="4716089"/>
            <a:ext cx="3356433" cy="1678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47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Općenito o razvoju modela palijativne skrbi za HB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prikaz </a:t>
            </a:r>
            <a:r>
              <a:rPr lang="hr-HR" dirty="0"/>
              <a:t>i smjernice za razvoj palijativne skrbi u </a:t>
            </a:r>
            <a:r>
              <a:rPr lang="hr-HR" dirty="0" smtClean="0"/>
              <a:t>RH </a:t>
            </a:r>
            <a:r>
              <a:rPr lang="hr-HR" dirty="0"/>
              <a:t>sadržani su u Nacionalnom planu razvoja palijativne skrbi u </a:t>
            </a:r>
            <a:r>
              <a:rPr lang="hr-HR" dirty="0" smtClean="0"/>
              <a:t>RH </a:t>
            </a:r>
            <a:r>
              <a:rPr lang="hr-HR" dirty="0"/>
              <a:t>2017.-2020</a:t>
            </a:r>
            <a:r>
              <a:rPr lang="hr-HR" dirty="0" smtClean="0"/>
              <a:t>. </a:t>
            </a:r>
          </a:p>
          <a:p>
            <a:r>
              <a:rPr lang="hr-HR" b="1" dirty="0" smtClean="0"/>
              <a:t>hrvatski </a:t>
            </a:r>
            <a:r>
              <a:rPr lang="hr-HR" b="1" dirty="0"/>
              <a:t>branitelji </a:t>
            </a:r>
            <a:r>
              <a:rPr lang="hr-HR" dirty="0"/>
              <a:t>prepoznati su kao </a:t>
            </a:r>
            <a:r>
              <a:rPr lang="hr-HR" b="1" dirty="0" smtClean="0"/>
              <a:t>vulnerabilna </a:t>
            </a:r>
            <a:r>
              <a:rPr lang="hr-HR" b="1" dirty="0"/>
              <a:t>skupina </a:t>
            </a:r>
            <a:r>
              <a:rPr lang="hr-HR" dirty="0"/>
              <a:t>kojoj će se posvetiti posebna pažnja i modeli </a:t>
            </a:r>
            <a:r>
              <a:rPr lang="hr-HR" dirty="0" smtClean="0"/>
              <a:t>skrbi</a:t>
            </a:r>
          </a:p>
          <a:p>
            <a:r>
              <a:rPr lang="hr-HR" dirty="0"/>
              <a:t>palijativna skrb za </a:t>
            </a:r>
            <a:r>
              <a:rPr lang="hr-HR" dirty="0" smtClean="0"/>
              <a:t>HB ne </a:t>
            </a:r>
            <a:r>
              <a:rPr lang="hr-HR" dirty="0"/>
              <a:t>uspostavlja </a:t>
            </a:r>
            <a:r>
              <a:rPr lang="hr-HR" dirty="0" smtClean="0"/>
              <a:t>se kao </a:t>
            </a:r>
            <a:r>
              <a:rPr lang="hr-HR" dirty="0"/>
              <a:t>novi paralelni sustav u odnosu na palijativnu skrb koju imaju </a:t>
            </a:r>
            <a:r>
              <a:rPr lang="hr-HR" dirty="0" smtClean="0"/>
              <a:t>građani RH </a:t>
            </a:r>
            <a:r>
              <a:rPr lang="hr-HR" dirty="0"/>
              <a:t>već se razvija sukladno </a:t>
            </a:r>
            <a:r>
              <a:rPr lang="hr-HR" dirty="0" smtClean="0"/>
              <a:t>specifičnim </a:t>
            </a:r>
            <a:r>
              <a:rPr lang="hr-HR" dirty="0"/>
              <a:t>potrebama ove </a:t>
            </a:r>
            <a:r>
              <a:rPr lang="hr-HR" dirty="0" smtClean="0"/>
              <a:t>populacije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  <p:sp>
        <p:nvSpPr>
          <p:cNvPr id="5" name="Zaobljeni pravokutnik 4"/>
          <p:cNvSpPr/>
          <p:nvPr/>
        </p:nvSpPr>
        <p:spPr>
          <a:xfrm>
            <a:off x="540329" y="1690688"/>
            <a:ext cx="11039300" cy="3305261"/>
          </a:xfrm>
          <a:prstGeom prst="roundRect">
            <a:avLst/>
          </a:prstGeom>
          <a:noFill/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5335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02179" y="1810098"/>
            <a:ext cx="10515600" cy="4873943"/>
          </a:xfrm>
        </p:spPr>
        <p:txBody>
          <a:bodyPr>
            <a:normAutofit/>
          </a:bodyPr>
          <a:lstStyle/>
          <a:p>
            <a:r>
              <a:rPr lang="hr-HR" dirty="0" smtClean="0"/>
              <a:t>u </a:t>
            </a:r>
            <a:r>
              <a:rPr lang="hr-HR" dirty="0"/>
              <a:t>primjeni palijativne skrbi </a:t>
            </a:r>
            <a:r>
              <a:rPr lang="hr-HR" dirty="0" smtClean="0"/>
              <a:t>primjenjivat će se </a:t>
            </a:r>
            <a:r>
              <a:rPr lang="hr-HR" dirty="0"/>
              <a:t>zakonski i </a:t>
            </a:r>
            <a:r>
              <a:rPr lang="hr-HR" dirty="0" err="1"/>
              <a:t>podzakonski</a:t>
            </a:r>
            <a:r>
              <a:rPr lang="hr-HR" dirty="0"/>
              <a:t> akti koji se odnose i na ostale građane </a:t>
            </a:r>
            <a:r>
              <a:rPr lang="hr-HR" dirty="0" smtClean="0"/>
              <a:t>RH, </a:t>
            </a:r>
            <a:r>
              <a:rPr lang="hr-HR" dirty="0"/>
              <a:t>kao i strateški planovi i </a:t>
            </a:r>
            <a:r>
              <a:rPr lang="hr-HR" dirty="0" smtClean="0"/>
              <a:t>nacionalni </a:t>
            </a:r>
            <a:r>
              <a:rPr lang="hr-HR" dirty="0"/>
              <a:t>programi koji su povezani s ovim </a:t>
            </a:r>
            <a:r>
              <a:rPr lang="hr-HR" dirty="0" smtClean="0"/>
              <a:t>područjem</a:t>
            </a:r>
          </a:p>
          <a:p>
            <a:r>
              <a:rPr lang="hr-HR" dirty="0"/>
              <a:t>v</a:t>
            </a:r>
            <a:r>
              <a:rPr lang="hr-HR" dirty="0" smtClean="0"/>
              <a:t>ažnu </a:t>
            </a:r>
            <a:r>
              <a:rPr lang="hr-HR" dirty="0"/>
              <a:t>polazišnu točku za definiranje potrebe za palijativnom skrbi čine pokazatelji vezani uz morbiditet i </a:t>
            </a:r>
            <a:r>
              <a:rPr lang="hr-HR" dirty="0" smtClean="0"/>
              <a:t>mortalitet</a:t>
            </a:r>
          </a:p>
          <a:p>
            <a:r>
              <a:rPr lang="hr-HR" dirty="0" smtClean="0"/>
              <a:t>da </a:t>
            </a:r>
            <a:r>
              <a:rPr lang="hr-HR" dirty="0"/>
              <a:t>bi </a:t>
            </a:r>
            <a:r>
              <a:rPr lang="hr-HR" dirty="0" smtClean="0"/>
              <a:t>HB mogli </a:t>
            </a:r>
            <a:r>
              <a:rPr lang="hr-HR" dirty="0"/>
              <a:t>omogućiti bolju dostupnost i bolju kvalitetu </a:t>
            </a:r>
            <a:r>
              <a:rPr lang="hr-HR" dirty="0" smtClean="0"/>
              <a:t>palijativne skrbi u zdravstvenim ustanovama potrebno je osigurati dodatni </a:t>
            </a:r>
            <a:r>
              <a:rPr lang="hr-HR" dirty="0"/>
              <a:t>broj kreveta  </a:t>
            </a: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Zaobljeni pravokutnik 3"/>
          <p:cNvSpPr/>
          <p:nvPr/>
        </p:nvSpPr>
        <p:spPr>
          <a:xfrm>
            <a:off x="540329" y="1715628"/>
            <a:ext cx="11039300" cy="3571269"/>
          </a:xfrm>
          <a:prstGeom prst="roundRect">
            <a:avLst/>
          </a:prstGeom>
          <a:noFill/>
          <a:ln w="28575">
            <a:solidFill>
              <a:srgbClr val="FF9999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FF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06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/>
              <a:t>Pilot </a:t>
            </a:r>
            <a:r>
              <a:rPr lang="hr-HR" sz="4000" dirty="0" smtClean="0"/>
              <a:t>projekt </a:t>
            </a:r>
            <a:r>
              <a:rPr lang="hr-HR" sz="4000" dirty="0"/>
              <a:t>palijativne skrbi za </a:t>
            </a:r>
            <a:r>
              <a:rPr lang="hr-HR" sz="4000" dirty="0" smtClean="0"/>
              <a:t>HB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25625"/>
            <a:ext cx="7175269" cy="4351338"/>
          </a:xfrm>
        </p:spPr>
        <p:txBody>
          <a:bodyPr>
            <a:normAutofit lnSpcReduction="10000"/>
          </a:bodyPr>
          <a:lstStyle/>
          <a:p>
            <a:r>
              <a:rPr lang="hr-HR" dirty="0"/>
              <a:t>p</a:t>
            </a:r>
            <a:r>
              <a:rPr lang="hr-HR" dirty="0" smtClean="0"/>
              <a:t>rovedba pilot projekta započet će sklapanjem </a:t>
            </a:r>
            <a:r>
              <a:rPr lang="hr-HR" dirty="0"/>
              <a:t>sporazuma o suradnji sa Specijalnom bolnicom za produženo liječenje Duga Resa </a:t>
            </a:r>
            <a:endParaRPr lang="hr-HR" dirty="0" smtClean="0"/>
          </a:p>
          <a:p>
            <a:r>
              <a:rPr lang="hr-HR" dirty="0" smtClean="0"/>
              <a:t>bolnica će </a:t>
            </a:r>
            <a:r>
              <a:rPr lang="hr-HR" dirty="0"/>
              <a:t>osigurati dodatnih 8 kreveta za palijativnu skrb </a:t>
            </a:r>
            <a:r>
              <a:rPr lang="hr-HR" dirty="0" smtClean="0"/>
              <a:t>i</a:t>
            </a:r>
          </a:p>
          <a:p>
            <a:r>
              <a:rPr lang="hr-HR" dirty="0" smtClean="0"/>
              <a:t>14 </a:t>
            </a:r>
            <a:r>
              <a:rPr lang="hr-HR" dirty="0"/>
              <a:t>kreveta za dugotrajno liječenje - pojačanu skrb za pacijente sa statusom </a:t>
            </a:r>
            <a:r>
              <a:rPr lang="hr-HR" dirty="0" smtClean="0"/>
              <a:t>HB</a:t>
            </a:r>
          </a:p>
          <a:p>
            <a:r>
              <a:rPr lang="hr-HR" dirty="0"/>
              <a:t>omogućiti primjerenu palijativnu zdravstvenu skrb </a:t>
            </a:r>
            <a:r>
              <a:rPr lang="hr-HR" dirty="0" smtClean="0"/>
              <a:t>HB i </a:t>
            </a:r>
            <a:r>
              <a:rPr lang="hr-HR" dirty="0"/>
              <a:t>nakon ograničenog vremenskog roka od 28 dana za </a:t>
            </a:r>
            <a:r>
              <a:rPr lang="hr-HR" dirty="0" smtClean="0"/>
              <a:t>koje </a:t>
            </a:r>
            <a:r>
              <a:rPr lang="hr-HR" dirty="0"/>
              <a:t>HZZO </a:t>
            </a:r>
            <a:r>
              <a:rPr lang="hr-HR" dirty="0" smtClean="0"/>
              <a:t>financira uslugu na odjelima </a:t>
            </a:r>
            <a:r>
              <a:rPr lang="hr-HR" dirty="0"/>
              <a:t>palijativne </a:t>
            </a:r>
            <a:r>
              <a:rPr lang="hr-HR" dirty="0" smtClean="0"/>
              <a:t>skrbi 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2044" y="2784763"/>
            <a:ext cx="3629040" cy="2261062"/>
          </a:xfrm>
          <a:prstGeom prst="rect">
            <a:avLst/>
          </a:prstGeom>
        </p:spPr>
      </p:pic>
      <p:sp>
        <p:nvSpPr>
          <p:cNvPr id="5" name="Zaobljeni pravokutnik 4"/>
          <p:cNvSpPr/>
          <p:nvPr/>
        </p:nvSpPr>
        <p:spPr>
          <a:xfrm>
            <a:off x="503939" y="1620982"/>
            <a:ext cx="7600970" cy="4555980"/>
          </a:xfrm>
          <a:prstGeom prst="roundRect">
            <a:avLst/>
          </a:prstGeom>
          <a:noFill/>
          <a:ln w="28575">
            <a:solidFill>
              <a:schemeClr val="accent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491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Daljnji planovi za razvoj sustava </a:t>
            </a:r>
            <a:r>
              <a:rPr lang="hr-HR" sz="4000" dirty="0"/>
              <a:t>palijativne skrbi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14895" y="1970808"/>
            <a:ext cx="10782518" cy="45386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sz="3000" dirty="0"/>
              <a:t>S</a:t>
            </a:r>
            <a:r>
              <a:rPr lang="hr-HR" sz="3000" dirty="0" smtClean="0"/>
              <a:t>ustav </a:t>
            </a:r>
            <a:r>
              <a:rPr lang="hr-HR" sz="3000" dirty="0"/>
              <a:t>palijativne skrbi </a:t>
            </a:r>
            <a:r>
              <a:rPr lang="hr-HR" sz="3000" dirty="0" smtClean="0"/>
              <a:t>za HB djelovao </a:t>
            </a:r>
            <a:r>
              <a:rPr lang="hr-HR" sz="3000" dirty="0"/>
              <a:t>bi na </a:t>
            </a:r>
            <a:r>
              <a:rPr lang="hr-HR" sz="3000" dirty="0" smtClean="0"/>
              <a:t>više </a:t>
            </a:r>
            <a:r>
              <a:rPr lang="hr-HR" sz="3000" dirty="0"/>
              <a:t>međusobno povezanih </a:t>
            </a:r>
            <a:r>
              <a:rPr lang="hr-HR" sz="3000" dirty="0" smtClean="0"/>
              <a:t>razina:</a:t>
            </a:r>
          </a:p>
          <a:p>
            <a:r>
              <a:rPr lang="hr-HR" sz="3000" dirty="0"/>
              <a:t>o</a:t>
            </a:r>
            <a:r>
              <a:rPr lang="hr-HR" sz="3000" dirty="0" smtClean="0"/>
              <a:t>siguranje dodatnog broja kreveta u specijalnim bolnica za pružanje palijativne skrbi /odjelima palijativne skrbi u akutnim bolnicama ili bolnicama za produženo liječenje (veteranske i duge bolnice)</a:t>
            </a:r>
          </a:p>
          <a:p>
            <a:r>
              <a:rPr lang="hr-HR" sz="3000" dirty="0" smtClean="0"/>
              <a:t>imenovanje </a:t>
            </a:r>
            <a:r>
              <a:rPr lang="hr-HR" sz="3000" dirty="0"/>
              <a:t>posebnog koordinatora za </a:t>
            </a:r>
            <a:r>
              <a:rPr lang="hr-HR" sz="3000" dirty="0" smtClean="0"/>
              <a:t>zdravstvenu i palijativnu </a:t>
            </a:r>
            <a:r>
              <a:rPr lang="hr-HR" sz="3000" dirty="0"/>
              <a:t>skrb u svakom PSP </a:t>
            </a:r>
            <a:r>
              <a:rPr lang="hr-HR" sz="3000" dirty="0" smtClean="0"/>
              <a:t>centru (</a:t>
            </a:r>
            <a:r>
              <a:rPr lang="hr-HR" sz="3000" dirty="0"/>
              <a:t>dobro umrežen s koordinatorima za HB u bolnicama, koordinatorima za palijativnu skrb u županijama, mobilnim palijativnim timovima)</a:t>
            </a:r>
            <a:endParaRPr lang="hr-HR" sz="3000" dirty="0" smtClean="0"/>
          </a:p>
          <a:p>
            <a:r>
              <a:rPr lang="hr-HR" sz="3000" dirty="0"/>
              <a:t>p</a:t>
            </a:r>
            <a:r>
              <a:rPr lang="hr-HR" sz="3000" dirty="0" smtClean="0"/>
              <a:t>ovećanje broja mobilnih palijativnih timova na područjima s većim brojem HB u potrebi (vezati </a:t>
            </a:r>
            <a:r>
              <a:rPr lang="hr-HR" sz="3000" dirty="0"/>
              <a:t>uz </a:t>
            </a:r>
            <a:r>
              <a:rPr lang="hr-HR" sz="3000" dirty="0" smtClean="0"/>
              <a:t>podatke o morbiditetu </a:t>
            </a:r>
            <a:r>
              <a:rPr lang="hr-HR" sz="3000" dirty="0"/>
              <a:t>i </a:t>
            </a:r>
            <a:r>
              <a:rPr lang="hr-HR" sz="3000" dirty="0" smtClean="0"/>
              <a:t>mortalitetu HB)</a:t>
            </a:r>
            <a:endParaRPr lang="hr-HR" sz="3000" dirty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5" name="Zaobljeni pravokutnik 4"/>
          <p:cNvSpPr/>
          <p:nvPr/>
        </p:nvSpPr>
        <p:spPr>
          <a:xfrm>
            <a:off x="490451" y="1690688"/>
            <a:ext cx="11180618" cy="4735049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071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Zaključci: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46760" y="2189797"/>
            <a:ext cx="10515600" cy="4668203"/>
          </a:xfrm>
        </p:spPr>
        <p:txBody>
          <a:bodyPr>
            <a:normAutofit/>
          </a:bodyPr>
          <a:lstStyle/>
          <a:p>
            <a:r>
              <a:rPr lang="hr-HR" dirty="0"/>
              <a:t>s</a:t>
            </a:r>
            <a:r>
              <a:rPr lang="hr-HR" dirty="0" smtClean="0"/>
              <a:t>klapanjem sporazuma sa zdravstvenim ustanovama omogućit </a:t>
            </a: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ćemo bolju </a:t>
            </a:r>
            <a:r>
              <a:rPr lang="hr-HR" dirty="0"/>
              <a:t>dostupnost i bolju kvalitetu palijativne skrbi </a:t>
            </a:r>
            <a:r>
              <a:rPr lang="hr-HR" dirty="0" smtClean="0"/>
              <a:t>za HB</a:t>
            </a:r>
            <a:endParaRPr lang="hr-HR" dirty="0"/>
          </a:p>
          <a:p>
            <a:r>
              <a:rPr lang="hr-HR" dirty="0"/>
              <a:t>i</a:t>
            </a:r>
            <a:r>
              <a:rPr lang="hr-HR" dirty="0" smtClean="0"/>
              <a:t>menovanje koordinatora u PSP centru radi </a:t>
            </a:r>
            <a:r>
              <a:rPr lang="hr-HR" dirty="0"/>
              <a:t>što bolje informiranosti i pružanja što kvalitetnije usluge u što kraćem </a:t>
            </a:r>
            <a:r>
              <a:rPr lang="hr-HR" dirty="0" smtClean="0"/>
              <a:t>vremenu</a:t>
            </a:r>
          </a:p>
          <a:p>
            <a:r>
              <a:rPr lang="hr-HR" dirty="0"/>
              <a:t>j</a:t>
            </a:r>
            <a:r>
              <a:rPr lang="hr-HR" dirty="0" smtClean="0"/>
              <a:t>ačanje mobilnih palijativnih timova (na razini PZZ pružaju specijalističku palijativnu skrb) u područjima gdje postoji potreba</a:t>
            </a:r>
            <a:endParaRPr lang="hr-HR" dirty="0"/>
          </a:p>
        </p:txBody>
      </p:sp>
      <p:sp>
        <p:nvSpPr>
          <p:cNvPr id="4" name="Zaobljeni pravokutnik 3"/>
          <p:cNvSpPr/>
          <p:nvPr/>
        </p:nvSpPr>
        <p:spPr>
          <a:xfrm>
            <a:off x="527154" y="1973535"/>
            <a:ext cx="10927784" cy="3063978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0946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Hvala na pažnji! </a:t>
            </a:r>
            <a:endParaRPr lang="hr-HR" sz="4000" dirty="0"/>
          </a:p>
        </p:txBody>
      </p:sp>
    </p:spTree>
    <p:extLst>
      <p:ext uri="{BB962C8B-B14F-4D97-AF65-F5344CB8AC3E}">
        <p14:creationId xmlns:p14="http://schemas.microsoft.com/office/powerpoint/2010/main" val="428761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jeni pravokutnik 4"/>
          <p:cNvSpPr/>
          <p:nvPr/>
        </p:nvSpPr>
        <p:spPr>
          <a:xfrm>
            <a:off x="503939" y="1690688"/>
            <a:ext cx="8528460" cy="4442779"/>
          </a:xfrm>
          <a:prstGeom prst="round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/>
              <a:t>Općenito o Programu preventivnih sistematskih pregleda </a:t>
            </a:r>
            <a:r>
              <a:rPr lang="hr-HR" sz="4000" dirty="0" smtClean="0"/>
              <a:t>HB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1" y="1825625"/>
            <a:ext cx="8073044" cy="4351339"/>
          </a:xfrm>
        </p:spPr>
        <p:txBody>
          <a:bodyPr>
            <a:normAutofit lnSpcReduction="10000"/>
          </a:bodyPr>
          <a:lstStyle/>
          <a:p>
            <a:r>
              <a:rPr lang="hr-HR" dirty="0"/>
              <a:t>u</a:t>
            </a:r>
            <a:r>
              <a:rPr lang="hr-HR" dirty="0" smtClean="0"/>
              <a:t>smjeren na prevenciju i rano otkrivanje onkoloških, kardiovaskularnih i drugih kroničnih nezaraznih bolesti</a:t>
            </a:r>
          </a:p>
          <a:p>
            <a:r>
              <a:rPr lang="hr-HR" dirty="0"/>
              <a:t>n</a:t>
            </a:r>
            <a:r>
              <a:rPr lang="hr-HR" dirty="0" smtClean="0"/>
              <a:t>ositelji programa: </a:t>
            </a:r>
            <a:r>
              <a:rPr lang="hr-HR" b="1" dirty="0" smtClean="0"/>
              <a:t>Ministarstvo hrvatskih branitelja </a:t>
            </a:r>
            <a:r>
              <a:rPr lang="hr-HR" dirty="0" smtClean="0"/>
              <a:t>i </a:t>
            </a:r>
            <a:r>
              <a:rPr lang="hr-HR" b="1" dirty="0" smtClean="0"/>
              <a:t>Ministarstvo zdravstva</a:t>
            </a:r>
          </a:p>
          <a:p>
            <a:r>
              <a:rPr lang="hr-HR" dirty="0" smtClean="0"/>
              <a:t>provedba pilot projekta preventivnih sistematskih pregleda započela je u </a:t>
            </a:r>
            <a:r>
              <a:rPr lang="hr-HR" b="1" dirty="0" smtClean="0"/>
              <a:t>listopadu 2016</a:t>
            </a:r>
            <a:r>
              <a:rPr lang="hr-HR" dirty="0" smtClean="0"/>
              <a:t>. na području </a:t>
            </a:r>
            <a:r>
              <a:rPr lang="hr-HR" b="1" dirty="0" smtClean="0"/>
              <a:t>Vukovarsko-srijemske županije </a:t>
            </a:r>
            <a:r>
              <a:rPr lang="hr-HR" dirty="0" smtClean="0"/>
              <a:t>(u istoj godini pregledana su </a:t>
            </a:r>
            <a:r>
              <a:rPr lang="hr-HR" b="1" dirty="0" smtClean="0"/>
              <a:t>823</a:t>
            </a:r>
            <a:r>
              <a:rPr lang="hr-HR" dirty="0" smtClean="0"/>
              <a:t> hrvatska branitelja)</a:t>
            </a:r>
          </a:p>
          <a:p>
            <a:r>
              <a:rPr lang="hr-HR" dirty="0"/>
              <a:t>o</a:t>
            </a:r>
            <a:r>
              <a:rPr lang="hr-HR" dirty="0" smtClean="0"/>
              <a:t>d 2017. provedba Programa nastavlja se u svim županijama RH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6660" y="4203044"/>
            <a:ext cx="2539683" cy="2425397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4849" y="2620363"/>
            <a:ext cx="857995" cy="857995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8014" y="2620362"/>
            <a:ext cx="810231" cy="828439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11" y="2024674"/>
            <a:ext cx="689956" cy="689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62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jeni pravokutnik 4"/>
          <p:cNvSpPr/>
          <p:nvPr/>
        </p:nvSpPr>
        <p:spPr>
          <a:xfrm>
            <a:off x="523703" y="1629295"/>
            <a:ext cx="11208531" cy="2510445"/>
          </a:xfrm>
          <a:prstGeom prst="roundRect">
            <a:avLst/>
          </a:prstGeom>
          <a:ln w="28575">
            <a:solidFill>
              <a:schemeClr val="accent5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Uloga sudionika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o</a:t>
            </a:r>
            <a:r>
              <a:rPr lang="hr-HR" b="1" dirty="0" smtClean="0"/>
              <a:t>pće županijske bolnice </a:t>
            </a:r>
            <a:r>
              <a:rPr lang="hr-HR" dirty="0" smtClean="0"/>
              <a:t>i</a:t>
            </a:r>
            <a:r>
              <a:rPr lang="hr-HR" b="1" dirty="0" smtClean="0"/>
              <a:t> klinički bolnički centri </a:t>
            </a:r>
            <a:r>
              <a:rPr lang="hr-HR" dirty="0" smtClean="0"/>
              <a:t>(osiguranje usluge obavljanja preventivnih sistematskih pregleda)</a:t>
            </a:r>
          </a:p>
          <a:p>
            <a:r>
              <a:rPr lang="hr-HR" b="1" dirty="0" smtClean="0"/>
              <a:t>HZJZ </a:t>
            </a:r>
            <a:r>
              <a:rPr lang="hr-HR" dirty="0" smtClean="0"/>
              <a:t>(stvaranje </a:t>
            </a:r>
            <a:r>
              <a:rPr lang="hr-HR" dirty="0"/>
              <a:t>baze podataka o zdravstvenom stanju osoba koje su pristupile preventivnom sistematskom pregledu i </a:t>
            </a:r>
            <a:r>
              <a:rPr lang="hr-HR" dirty="0" smtClean="0"/>
              <a:t>analiza </a:t>
            </a:r>
            <a:r>
              <a:rPr lang="hr-HR" dirty="0"/>
              <a:t>dobivenih </a:t>
            </a:r>
            <a:r>
              <a:rPr lang="hr-HR" dirty="0" smtClean="0"/>
              <a:t>podataka)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9245" y="4332864"/>
            <a:ext cx="3542987" cy="2364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31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jeni pravokutnik 3"/>
          <p:cNvSpPr/>
          <p:nvPr/>
        </p:nvSpPr>
        <p:spPr>
          <a:xfrm>
            <a:off x="689958" y="2186246"/>
            <a:ext cx="7032567" cy="2535383"/>
          </a:xfrm>
          <a:prstGeom prst="round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9781" y="1830902"/>
            <a:ext cx="768875" cy="710687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/>
              <a:t>Ciljana skupina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432455"/>
            <a:ext cx="6809509" cy="2289174"/>
          </a:xfrm>
        </p:spPr>
        <p:txBody>
          <a:bodyPr>
            <a:normAutofit/>
          </a:bodyPr>
          <a:lstStyle/>
          <a:p>
            <a:r>
              <a:rPr lang="hr-HR" dirty="0" smtClean="0"/>
              <a:t>HB </a:t>
            </a:r>
            <a:r>
              <a:rPr lang="hr-HR" dirty="0"/>
              <a:t>koji su u </a:t>
            </a:r>
            <a:r>
              <a:rPr lang="hr-HR" b="1" dirty="0"/>
              <a:t>borbenom sektoru </a:t>
            </a:r>
            <a:r>
              <a:rPr lang="hr-HR" dirty="0"/>
              <a:t>u obrani </a:t>
            </a:r>
            <a:r>
              <a:rPr lang="hr-HR" dirty="0" smtClean="0"/>
              <a:t>suvereniteta RH </a:t>
            </a:r>
            <a:r>
              <a:rPr lang="hr-HR" dirty="0"/>
              <a:t>sudjelovali </a:t>
            </a:r>
            <a:r>
              <a:rPr lang="hr-HR" b="1" dirty="0" smtClean="0"/>
              <a:t>veći broj dana (više od 300 dana)</a:t>
            </a:r>
          </a:p>
          <a:p>
            <a:r>
              <a:rPr lang="hr-HR" dirty="0" smtClean="0"/>
              <a:t>HB </a:t>
            </a:r>
            <a:r>
              <a:rPr lang="hr-HR" dirty="0"/>
              <a:t>koji se nalaze u </a:t>
            </a:r>
            <a:r>
              <a:rPr lang="hr-HR" b="1" dirty="0"/>
              <a:t>teškoj novčano-materijalnoj i zdravstvenoj </a:t>
            </a:r>
            <a:r>
              <a:rPr lang="hr-HR" b="1" dirty="0" smtClean="0"/>
              <a:t>situaciji </a:t>
            </a:r>
          </a:p>
          <a:p>
            <a:endParaRPr lang="hr-HR" dirty="0" smtClean="0">
              <a:effectLst/>
            </a:endParaRPr>
          </a:p>
          <a:p>
            <a:endParaRPr lang="hr-HR" dirty="0" smtClean="0">
              <a:effectLst/>
            </a:endParaRPr>
          </a:p>
          <a:p>
            <a:endParaRPr lang="hr-HR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975" y="4289367"/>
            <a:ext cx="3819847" cy="215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36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6933" y="2166447"/>
            <a:ext cx="6960887" cy="4351339"/>
          </a:xfrm>
        </p:spPr>
        <p:txBody>
          <a:bodyPr>
            <a:normAutofit/>
          </a:bodyPr>
          <a:lstStyle/>
          <a:p>
            <a:r>
              <a:rPr lang="hr-HR" dirty="0"/>
              <a:t>u 2017. preventivni sistematski pregled osiguran je za </a:t>
            </a:r>
            <a:r>
              <a:rPr lang="hr-HR" b="1" dirty="0"/>
              <a:t>17.480</a:t>
            </a:r>
            <a:r>
              <a:rPr lang="hr-HR" dirty="0"/>
              <a:t> </a:t>
            </a:r>
            <a:r>
              <a:rPr lang="hr-HR" dirty="0" smtClean="0"/>
              <a:t>HB, </a:t>
            </a:r>
            <a:r>
              <a:rPr lang="hr-HR" dirty="0"/>
              <a:t>a u 2018. (do </a:t>
            </a:r>
            <a:r>
              <a:rPr lang="hr-HR" dirty="0" smtClean="0"/>
              <a:t>danas) </a:t>
            </a:r>
            <a:r>
              <a:rPr lang="hr-HR" dirty="0"/>
              <a:t>za njih </a:t>
            </a:r>
            <a:r>
              <a:rPr lang="hr-HR" dirty="0" smtClean="0"/>
              <a:t>oko </a:t>
            </a:r>
            <a:r>
              <a:rPr lang="hr-HR" b="1" dirty="0" smtClean="0"/>
              <a:t>16.000</a:t>
            </a:r>
            <a:endParaRPr lang="hr-HR" b="1" dirty="0"/>
          </a:p>
          <a:p>
            <a:r>
              <a:rPr lang="hr-HR" dirty="0"/>
              <a:t>z</a:t>
            </a:r>
            <a:r>
              <a:rPr lang="hr-HR" dirty="0" smtClean="0"/>
              <a:t>a provedbu Programa u </a:t>
            </a:r>
            <a:r>
              <a:rPr lang="hr-HR" dirty="0"/>
              <a:t>2018. </a:t>
            </a:r>
            <a:r>
              <a:rPr lang="hr-HR" dirty="0" smtClean="0"/>
              <a:t>u proračunu MHB osigurano je </a:t>
            </a:r>
            <a:r>
              <a:rPr lang="hr-HR" b="1" dirty="0" smtClean="0"/>
              <a:t>21.130.000,00 kn</a:t>
            </a:r>
            <a:endParaRPr lang="hr-HR" b="1" dirty="0"/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89" y="2699479"/>
            <a:ext cx="3776971" cy="2254908"/>
          </a:xfrm>
          <a:prstGeom prst="rect">
            <a:avLst/>
          </a:prstGeom>
        </p:spPr>
      </p:pic>
      <p:sp>
        <p:nvSpPr>
          <p:cNvPr id="5" name="Zaobljeni pravokutnik 4"/>
          <p:cNvSpPr/>
          <p:nvPr/>
        </p:nvSpPr>
        <p:spPr>
          <a:xfrm>
            <a:off x="4494048" y="2016818"/>
            <a:ext cx="7375163" cy="2397241"/>
          </a:xfrm>
          <a:prstGeom prst="roundRect">
            <a:avLst/>
          </a:prstGeom>
          <a:noFill/>
          <a:ln w="28575">
            <a:solidFill>
              <a:srgbClr val="3090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6527" y="1850106"/>
            <a:ext cx="689956" cy="689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06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173934"/>
            <a:ext cx="10515600" cy="1325563"/>
          </a:xfrm>
        </p:spPr>
        <p:txBody>
          <a:bodyPr>
            <a:normAutofit/>
          </a:bodyPr>
          <a:lstStyle/>
          <a:p>
            <a:r>
              <a:rPr lang="hr-HR" sz="4000" dirty="0"/>
              <a:t>Broj pregledanih </a:t>
            </a:r>
            <a:r>
              <a:rPr lang="hr-HR" sz="4000" dirty="0" smtClean="0"/>
              <a:t>HB po </a:t>
            </a:r>
            <a:r>
              <a:rPr lang="hr-HR" sz="4000" dirty="0"/>
              <a:t>županijama</a:t>
            </a:r>
          </a:p>
        </p:txBody>
      </p:sp>
      <p:graphicFrame>
        <p:nvGraphicFramePr>
          <p:cNvPr id="6" name="Tablic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197762"/>
              </p:ext>
            </p:extLst>
          </p:nvPr>
        </p:nvGraphicFramePr>
        <p:xfrm>
          <a:off x="838200" y="1354963"/>
          <a:ext cx="3888001" cy="51070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20121">
                  <a:extLst>
                    <a:ext uri="{9D8B030D-6E8A-4147-A177-3AD203B41FA5}">
                      <a16:colId xmlns="" xmlns:a16="http://schemas.microsoft.com/office/drawing/2014/main" val="3273093473"/>
                    </a:ext>
                  </a:extLst>
                </a:gridCol>
                <a:gridCol w="689293">
                  <a:extLst>
                    <a:ext uri="{9D8B030D-6E8A-4147-A177-3AD203B41FA5}">
                      <a16:colId xmlns="" xmlns:a16="http://schemas.microsoft.com/office/drawing/2014/main" val="3143890690"/>
                    </a:ext>
                  </a:extLst>
                </a:gridCol>
                <a:gridCol w="689293">
                  <a:extLst>
                    <a:ext uri="{9D8B030D-6E8A-4147-A177-3AD203B41FA5}">
                      <a16:colId xmlns="" xmlns:a16="http://schemas.microsoft.com/office/drawing/2014/main" val="4123574807"/>
                    </a:ext>
                  </a:extLst>
                </a:gridCol>
                <a:gridCol w="689294">
                  <a:extLst>
                    <a:ext uri="{9D8B030D-6E8A-4147-A177-3AD203B41FA5}">
                      <a16:colId xmlns="" xmlns:a16="http://schemas.microsoft.com/office/drawing/2014/main" val="3765942649"/>
                    </a:ext>
                  </a:extLst>
                </a:gridCol>
              </a:tblGrid>
              <a:tr h="69103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u="none" strike="noStrike" dirty="0">
                          <a:effectLst/>
                        </a:rPr>
                        <a:t>POPIS ŽUPANIJA I ZDRAVSTVENIH USTANOVA 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BROJ PREGLEDANIH U 2017. GOD.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PLAN ZA 2018. GODINU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BROJ PREGLEDANIH U 2018. GOD.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3125768154"/>
                  </a:ext>
                </a:extLst>
              </a:tr>
              <a:tr h="12391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517353022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BJELOVARSKO-BILOGORSKA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4152482698"/>
                  </a:ext>
                </a:extLst>
              </a:tr>
              <a:tr h="15019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Opća bolnica Bjelovar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563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700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630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1053096742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BRODSKO-POSAVSKA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85670352"/>
                  </a:ext>
                </a:extLst>
              </a:tr>
              <a:tr h="30692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Opća bolnica "Dr. Josip </a:t>
                      </a:r>
                      <a:r>
                        <a:rPr lang="hr-HR" sz="800" u="none" strike="noStrike" dirty="0" err="1">
                          <a:effectLst/>
                        </a:rPr>
                        <a:t>Benčević</a:t>
                      </a:r>
                      <a:r>
                        <a:rPr lang="hr-HR" sz="800" u="none" strike="noStrike" dirty="0">
                          <a:effectLst/>
                        </a:rPr>
                        <a:t>" Slavonski Brod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877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1000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794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1999841337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Opća Bolnica Nova Gradiška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436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500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346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377983089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DUBROVAČKO-NERETVANSKA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2606717241"/>
                  </a:ext>
                </a:extLst>
              </a:tr>
              <a:tr h="4114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Opća bolnica Dubrovnik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481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800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423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883173446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ISTARSKA</a:t>
                      </a:r>
                      <a:r>
                        <a:rPr lang="hr-HR" sz="800" u="none" strike="noStrike" dirty="0">
                          <a:effectLst/>
                        </a:rPr>
                        <a:t>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1119791816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Opća bolnica Pula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541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600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199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1551360224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KARLOVAČKA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203041227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Opća bolnica Karlovac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747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1200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648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2276009419"/>
                  </a:ext>
                </a:extLst>
              </a:tr>
              <a:tr h="25729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Opća bolnica Ogulin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338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600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345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1016876762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KOPRIVNIČKO-KRIŽEVAČKA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878682159"/>
                  </a:ext>
                </a:extLst>
              </a:tr>
              <a:tr h="234053">
                <a:tc>
                  <a:txBody>
                    <a:bodyPr/>
                    <a:lstStyle/>
                    <a:p>
                      <a:pPr algn="ctr" fontAlgn="ctr"/>
                      <a:r>
                        <a:rPr lang="sv-SE" sz="800" u="none" strike="noStrike" dirty="0">
                          <a:effectLst/>
                        </a:rPr>
                        <a:t>Opća bolnica "Dr. Tomislav Bardek" Koprivnica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409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700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600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3357479593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KRAPINSKO-ZAGORSKA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4048661865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Opća bolnica Zabok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163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400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185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1044555487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LIČKO-SENJSKA</a:t>
                      </a:r>
                      <a:r>
                        <a:rPr lang="hr-HR" sz="800" u="none" strike="noStrike" dirty="0">
                          <a:effectLst/>
                        </a:rPr>
                        <a:t>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1209203377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Opća bolnica Gospić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887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1000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804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4124940274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MEĐIMURSKA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3636749200"/>
                  </a:ext>
                </a:extLst>
              </a:tr>
              <a:tr h="13713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Opća bolnica Čakovec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155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250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121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3499342944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OSJEČKO-BARANJSKA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3349707550"/>
                  </a:ext>
                </a:extLst>
              </a:tr>
              <a:tr h="14367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Klinički bolnički centar Osijek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740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1600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1162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3366383233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Opća bolnica Našice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610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1100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718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4069121524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POŽEŠKO-SLAVONSKA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3607091537"/>
                  </a:ext>
                </a:extLst>
              </a:tr>
              <a:tr h="13191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Opća županijska bolnica Požega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533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400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333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2782790959"/>
                  </a:ext>
                </a:extLst>
              </a:tr>
              <a:tr h="25729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Opća županijska bolnica Pakrac i bolnica hrvatskih veterana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200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119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35" marR="5935" marT="5935" marB="0" anchor="ctr"/>
                </a:tc>
                <a:extLst>
                  <a:ext uri="{0D108BD9-81ED-4DB2-BD59-A6C34878D82A}">
                    <a16:rowId xmlns="" xmlns:a16="http://schemas.microsoft.com/office/drawing/2014/main" val="512352217"/>
                  </a:ext>
                </a:extLst>
              </a:tr>
            </a:tbl>
          </a:graphicData>
        </a:graphic>
      </p:graphicFrame>
      <p:graphicFrame>
        <p:nvGraphicFramePr>
          <p:cNvPr id="7" name="Tablic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419863"/>
              </p:ext>
            </p:extLst>
          </p:nvPr>
        </p:nvGraphicFramePr>
        <p:xfrm>
          <a:off x="5867399" y="1358027"/>
          <a:ext cx="3888001" cy="5103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5248">
                  <a:extLst>
                    <a:ext uri="{9D8B030D-6E8A-4147-A177-3AD203B41FA5}">
                      <a16:colId xmlns="" xmlns:a16="http://schemas.microsoft.com/office/drawing/2014/main" val="3926834090"/>
                    </a:ext>
                  </a:extLst>
                </a:gridCol>
                <a:gridCol w="706582">
                  <a:extLst>
                    <a:ext uri="{9D8B030D-6E8A-4147-A177-3AD203B41FA5}">
                      <a16:colId xmlns="" xmlns:a16="http://schemas.microsoft.com/office/drawing/2014/main" val="1919994381"/>
                    </a:ext>
                  </a:extLst>
                </a:gridCol>
                <a:gridCol w="689956">
                  <a:extLst>
                    <a:ext uri="{9D8B030D-6E8A-4147-A177-3AD203B41FA5}">
                      <a16:colId xmlns="" xmlns:a16="http://schemas.microsoft.com/office/drawing/2014/main" val="3483334914"/>
                    </a:ext>
                  </a:extLst>
                </a:gridCol>
                <a:gridCol w="686215">
                  <a:extLst>
                    <a:ext uri="{9D8B030D-6E8A-4147-A177-3AD203B41FA5}">
                      <a16:colId xmlns="" xmlns:a16="http://schemas.microsoft.com/office/drawing/2014/main" val="1976799653"/>
                    </a:ext>
                  </a:extLst>
                </a:gridCol>
              </a:tblGrid>
              <a:tr h="57391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u="none" strike="noStrike" dirty="0">
                          <a:effectLst/>
                        </a:rPr>
                        <a:t>POPIS ŽUPANIJA I ZDRAVSTVENIH USTANOVA 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BROJ PREGLEDANIH U 2017. GOD.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PLAN ZA 2018. GODINU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BROJ PREGLEDANIH U 2018. GOD.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613272013"/>
                  </a:ext>
                </a:extLst>
              </a:tr>
              <a:tr h="17736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PRIMORSKO-GORANSKA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1650013479"/>
                  </a:ext>
                </a:extLst>
              </a:tr>
              <a:tr h="29560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Klinički bolnički centar Rijeka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242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500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165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4014320592"/>
                  </a:ext>
                </a:extLst>
              </a:tr>
              <a:tr h="14927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SISAČKO-MOSLAVAČKA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2838596508"/>
                  </a:ext>
                </a:extLst>
              </a:tr>
              <a:tr h="16997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Opća bolnica''Dr. Ivo Pedišić'' - Sisak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592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1200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520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3239034921"/>
                  </a:ext>
                </a:extLst>
              </a:tr>
              <a:tr h="29116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Neuropsihijatrijska bolnica Dr. Ivan </a:t>
                      </a:r>
                      <a:r>
                        <a:rPr lang="hr-HR" sz="800" u="none" strike="noStrike" dirty="0" err="1">
                          <a:effectLst/>
                        </a:rPr>
                        <a:t>Barbot</a:t>
                      </a:r>
                      <a:r>
                        <a:rPr lang="hr-HR" sz="800" u="none" strike="noStrike" dirty="0">
                          <a:effectLst/>
                        </a:rPr>
                        <a:t> </a:t>
                      </a:r>
                      <a:r>
                        <a:rPr lang="hr-HR" sz="800" u="none" strike="noStrike" dirty="0" err="1">
                          <a:effectLst/>
                        </a:rPr>
                        <a:t>Popovača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393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600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575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214959118"/>
                  </a:ext>
                </a:extLst>
              </a:tr>
              <a:tr h="14927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SPLITSKO-DALMATINSKA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1141470889"/>
                  </a:ext>
                </a:extLst>
              </a:tr>
              <a:tr h="15519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Klinički bolnički centar Split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764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1900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630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3601466118"/>
                  </a:ext>
                </a:extLst>
              </a:tr>
              <a:tr h="14927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ŠIBENSKO-KNINSKA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1048279284"/>
                  </a:ext>
                </a:extLst>
              </a:tr>
              <a:tr h="16258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Opća bolnica Šibenisko-kninske županije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724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700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528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2848386166"/>
                  </a:ext>
                </a:extLst>
              </a:tr>
              <a:tr h="31038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Opća i veteranska bolnica "Hrvatski ponos" Knin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211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400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192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3774252500"/>
                  </a:ext>
                </a:extLst>
              </a:tr>
              <a:tr h="14927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VARAŽDINSKA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3215678258"/>
                  </a:ext>
                </a:extLst>
              </a:tr>
              <a:tr h="14927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Opća bolnica Varaždin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591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600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324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701268374"/>
                  </a:ext>
                </a:extLst>
              </a:tr>
              <a:tr h="14927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VIROVITIČKO-PODRAVSKA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3302360075"/>
                  </a:ext>
                </a:extLst>
              </a:tr>
              <a:tr h="14927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Opća bolnica Virovitica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483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500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213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1073761151"/>
                  </a:ext>
                </a:extLst>
              </a:tr>
              <a:tr h="14927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VUKOVARSKO-SRIJEMSKA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4225827574"/>
                  </a:ext>
                </a:extLst>
              </a:tr>
              <a:tr h="33255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Opća županijska bolnica Vukovar i bolnica hrv.branitelja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1202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1300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1292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2152384855"/>
                  </a:ext>
                </a:extLst>
              </a:tr>
              <a:tr h="14927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Opća županijska bolnica Vinkovci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689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800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331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3493832807"/>
                  </a:ext>
                </a:extLst>
              </a:tr>
              <a:tr h="14927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ZADARSKA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3353459836"/>
                  </a:ext>
                </a:extLst>
              </a:tr>
              <a:tr h="14927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Opća Bolnica Zadar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1375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1700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1296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3816565923"/>
                  </a:ext>
                </a:extLst>
              </a:tr>
              <a:tr h="14927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ZAGREBAČKA i grad</a:t>
                      </a:r>
                      <a:r>
                        <a:rPr lang="hr-HR" sz="800" u="none" strike="noStrike" dirty="0">
                          <a:effectLst/>
                        </a:rPr>
                        <a:t> </a:t>
                      </a:r>
                      <a:r>
                        <a:rPr lang="hr-HR" sz="800" b="1" u="none" strike="noStrike" dirty="0">
                          <a:effectLst/>
                        </a:rPr>
                        <a:t>Zagreb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3907740096"/>
                  </a:ext>
                </a:extLst>
              </a:tr>
              <a:tr h="15519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Klinička bolnica "Sveti Duh"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398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700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263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2080624983"/>
                  </a:ext>
                </a:extLst>
              </a:tr>
              <a:tr h="36950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Klinički bolnički centar Zagreb (Rebro)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1341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1500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1085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2867365389"/>
                  </a:ext>
                </a:extLst>
              </a:tr>
              <a:tr h="16997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Klinički bolnički centar Sestre milosrdnice 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994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1200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680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3465117150"/>
                  </a:ext>
                </a:extLst>
              </a:tr>
              <a:tr h="14927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ukupno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17479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24650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b="1" u="none" strike="noStrike" dirty="0">
                          <a:effectLst/>
                        </a:rPr>
                        <a:t>15521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3" marR="6363" marT="6363" marB="0" anchor="ctr"/>
                </a:tc>
                <a:extLst>
                  <a:ext uri="{0D108BD9-81ED-4DB2-BD59-A6C34878D82A}">
                    <a16:rowId xmlns="" xmlns:a16="http://schemas.microsoft.com/office/drawing/2014/main" val="475367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981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63138" y="182639"/>
            <a:ext cx="10515600" cy="1325563"/>
          </a:xfrm>
        </p:spPr>
        <p:txBody>
          <a:bodyPr>
            <a:normAutofit/>
          </a:bodyPr>
          <a:lstStyle/>
          <a:p>
            <a:r>
              <a:rPr lang="hr-HR" sz="4000" dirty="0" smtClean="0"/>
              <a:t>Odaziv na preventivne sistematske preglede</a:t>
            </a:r>
            <a:endParaRPr lang="hr-HR" sz="4000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5660400"/>
              </p:ext>
            </p:extLst>
          </p:nvPr>
        </p:nvGraphicFramePr>
        <p:xfrm>
          <a:off x="663933" y="1508202"/>
          <a:ext cx="5312917" cy="50671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74322">
                  <a:extLst>
                    <a:ext uri="{9D8B030D-6E8A-4147-A177-3AD203B41FA5}">
                      <a16:colId xmlns="" xmlns:a16="http://schemas.microsoft.com/office/drawing/2014/main" val="1175954473"/>
                    </a:ext>
                  </a:extLst>
                </a:gridCol>
                <a:gridCol w="1238595">
                  <a:extLst>
                    <a:ext uri="{9D8B030D-6E8A-4147-A177-3AD203B41FA5}">
                      <a16:colId xmlns="" xmlns:a16="http://schemas.microsoft.com/office/drawing/2014/main" val="3590065985"/>
                    </a:ext>
                  </a:extLst>
                </a:gridCol>
              </a:tblGrid>
              <a:tr h="7031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</a:rPr>
                        <a:t>POPIS ŽUPANIJA I ZDRAVSTVENIH USTANOVA </a:t>
                      </a:r>
                      <a:endParaRPr lang="pl-PL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u="none" strike="noStrike" dirty="0">
                          <a:effectLst/>
                        </a:rPr>
                        <a:t>ODAZIV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extLst>
                  <a:ext uri="{0D108BD9-81ED-4DB2-BD59-A6C34878D82A}">
                    <a16:rowId xmlns="" xmlns:a16="http://schemas.microsoft.com/office/drawing/2014/main" val="3810724815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BJELOVARSKO-BILOGORSKA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17,6%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2025928365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BRODSKO-POSAVSKA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57,0%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336437084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DUBROVAČKO-NERETVANSKA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12,1%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4204990681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ISTARSKA 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5,7%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1203112175"/>
                  </a:ext>
                </a:extLst>
              </a:tr>
              <a:tr h="22635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KARLOVAČKA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14,2%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3315602534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KOPRIVNIČKO-KRIŽEVAČKA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24,4%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2278170029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KRAPINSKO-ZAGORSKA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11,6%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3488420842"/>
                  </a:ext>
                </a:extLst>
              </a:tr>
              <a:tr h="27155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LIČKO-SENJSKA 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18,3%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3288520364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MEĐIMURSKA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15,5%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3914578351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OSJEČKO-BARANJSKA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42,2%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3238184690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POŽEŠKO-SLAVONSKA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20,5%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793869729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PRIMORSKO-GORANSKA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8,3%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967364317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SISAČKO-MOSLAVAČKA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 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2725834074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SPLITSKO-DALMATINSKA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63,0%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252365634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ŠIBENSKO-KNINSKA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23,2%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221732704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VARAŽDINSKA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9,5%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3747843509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VIROVITIČKO-PODRAVSKA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14,2%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766195438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VUKOVARSKO-SRIJEMSKA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36,1%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2964739119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ZADARSKA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27,6%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802595819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effectLst/>
                        </a:rPr>
                        <a:t>ZAGREBAČKA i grad Zagreb</a:t>
                      </a:r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 smtClean="0">
                          <a:effectLst/>
                        </a:rPr>
                        <a:t>12,7%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7" marR="7877" marT="7877" marB="0" anchor="b"/>
                </a:tc>
                <a:extLst>
                  <a:ext uri="{0D108BD9-81ED-4DB2-BD59-A6C34878D82A}">
                    <a16:rowId xmlns="" xmlns:a16="http://schemas.microsoft.com/office/drawing/2014/main" val="1137265869"/>
                  </a:ext>
                </a:extLst>
              </a:tr>
            </a:tbl>
          </a:graphicData>
        </a:graphic>
      </p:graphicFrame>
      <p:sp>
        <p:nvSpPr>
          <p:cNvPr id="5" name="TekstniOkvir 4"/>
          <p:cNvSpPr txBox="1"/>
          <p:nvPr/>
        </p:nvSpPr>
        <p:spPr>
          <a:xfrm>
            <a:off x="7115996" y="1693093"/>
            <a:ext cx="417268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800" dirty="0"/>
              <a:t>p</a:t>
            </a:r>
            <a:r>
              <a:rPr lang="hr-HR" sz="2800" dirty="0" smtClean="0"/>
              <a:t>rosječan odaziv na preventivne sistematske preglede u svim županijama iznosi </a:t>
            </a:r>
            <a:r>
              <a:rPr lang="hr-HR" sz="2800" b="1" dirty="0" smtClean="0"/>
              <a:t>23%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800" dirty="0"/>
              <a:t>n</a:t>
            </a:r>
            <a:r>
              <a:rPr lang="hr-HR" sz="2800" dirty="0" smtClean="0"/>
              <a:t>ajveći odaziv je u </a:t>
            </a:r>
            <a:r>
              <a:rPr lang="hr-HR" sz="2800" b="1" dirty="0" smtClean="0"/>
              <a:t>Splitsko-dalmatinskoj, Sisačko-moslavačkoj i Brodsko-posavskoj županiji </a:t>
            </a:r>
            <a:r>
              <a:rPr lang="hr-HR" sz="2800" dirty="0" smtClean="0"/>
              <a:t>(</a:t>
            </a:r>
            <a:r>
              <a:rPr lang="hr-HR" sz="2800" dirty="0"/>
              <a:t>o</a:t>
            </a:r>
            <a:r>
              <a:rPr lang="hr-HR" sz="2800" dirty="0" smtClean="0"/>
              <a:t>ko 60%) </a:t>
            </a:r>
            <a:endParaRPr lang="hr-HR" sz="2800" dirty="0"/>
          </a:p>
        </p:txBody>
      </p:sp>
      <p:sp>
        <p:nvSpPr>
          <p:cNvPr id="6" name="Zaobljeni pravokutnik 5"/>
          <p:cNvSpPr/>
          <p:nvPr/>
        </p:nvSpPr>
        <p:spPr>
          <a:xfrm>
            <a:off x="6891252" y="1628178"/>
            <a:ext cx="4596937" cy="4165793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8706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Znanstveno-istraživački dio programa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25625"/>
            <a:ext cx="10633363" cy="4351339"/>
          </a:xfrm>
        </p:spPr>
        <p:txBody>
          <a:bodyPr/>
          <a:lstStyle/>
          <a:p>
            <a:r>
              <a:rPr lang="hr-HR" dirty="0"/>
              <a:t>z</a:t>
            </a:r>
            <a:r>
              <a:rPr lang="hr-HR" dirty="0" smtClean="0"/>
              <a:t>nanstveno-istraživački dio programa provodi se </a:t>
            </a:r>
            <a:r>
              <a:rPr lang="hr-HR" b="1" dirty="0" smtClean="0"/>
              <a:t>u suradnji s HZJZ</a:t>
            </a:r>
          </a:p>
          <a:p>
            <a:r>
              <a:rPr lang="hr-HR" dirty="0" smtClean="0"/>
              <a:t>od </a:t>
            </a:r>
            <a:r>
              <a:rPr lang="hr-HR" dirty="0"/>
              <a:t>početka provedbe do 6. rujna 2018. </a:t>
            </a:r>
            <a:r>
              <a:rPr lang="hr-HR" dirty="0" smtClean="0"/>
              <a:t>godine HZJZ u </a:t>
            </a:r>
            <a:r>
              <a:rPr lang="hr-HR" dirty="0"/>
              <a:t>bazu </a:t>
            </a:r>
            <a:r>
              <a:rPr lang="hr-HR" dirty="0" smtClean="0"/>
              <a:t>preventivnih sistematskih </a:t>
            </a:r>
            <a:r>
              <a:rPr lang="hr-HR" dirty="0"/>
              <a:t>pregleda zabilježio je i obradio podatke za </a:t>
            </a:r>
            <a:r>
              <a:rPr lang="hr-HR" b="1" dirty="0"/>
              <a:t>23.277</a:t>
            </a:r>
            <a:r>
              <a:rPr lang="hr-HR" dirty="0"/>
              <a:t> hrvatskih branitelja </a:t>
            </a:r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908" y="4715856"/>
            <a:ext cx="3273049" cy="1596045"/>
          </a:xfrm>
          <a:prstGeom prst="rect">
            <a:avLst/>
          </a:prstGeom>
        </p:spPr>
      </p:pic>
      <p:sp>
        <p:nvSpPr>
          <p:cNvPr id="5" name="Zaobljeni pravokutnik 4"/>
          <p:cNvSpPr/>
          <p:nvPr/>
        </p:nvSpPr>
        <p:spPr>
          <a:xfrm>
            <a:off x="562127" y="1690688"/>
            <a:ext cx="11017501" cy="2050039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35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lika 1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8481" y="3758480"/>
            <a:ext cx="1885951" cy="2428875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0253" y="624868"/>
            <a:ext cx="10515600" cy="1039591"/>
          </a:xfrm>
        </p:spPr>
        <p:txBody>
          <a:bodyPr>
            <a:normAutofit fontScale="90000"/>
          </a:bodyPr>
          <a:lstStyle/>
          <a:p>
            <a:r>
              <a:rPr lang="hr-HR" dirty="0"/>
              <a:t>Rezultati </a:t>
            </a:r>
            <a:r>
              <a:rPr lang="hr-HR" dirty="0" smtClean="0"/>
              <a:t>preventivnih sistematskih </a:t>
            </a:r>
            <a:r>
              <a:rPr lang="hr-HR" dirty="0"/>
              <a:t>pregleda </a:t>
            </a:r>
            <a:br>
              <a:rPr lang="hr-HR" dirty="0"/>
            </a:br>
            <a:r>
              <a:rPr lang="hr-HR" sz="4000" dirty="0" smtClean="0"/>
              <a:t/>
            </a:r>
            <a:br>
              <a:rPr lang="hr-HR" sz="4000" dirty="0" smtClean="0"/>
            </a:br>
            <a:endParaRPr lang="hr-HR" sz="2000" b="1" dirty="0">
              <a:latin typeface="+mn-lt"/>
            </a:endParaRPr>
          </a:p>
        </p:txBody>
      </p:sp>
      <p:sp>
        <p:nvSpPr>
          <p:cNvPr id="12" name="TekstniOkvir 11"/>
          <p:cNvSpPr txBox="1"/>
          <p:nvPr/>
        </p:nvSpPr>
        <p:spPr>
          <a:xfrm>
            <a:off x="6150150" y="5504243"/>
            <a:ext cx="1026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solidFill>
                  <a:schemeClr val="bg1"/>
                </a:solidFill>
              </a:rPr>
              <a:t>48%</a:t>
            </a:r>
          </a:p>
        </p:txBody>
      </p:sp>
      <p:pic>
        <p:nvPicPr>
          <p:cNvPr id="14" name="Slika 13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863" y="3337230"/>
            <a:ext cx="1305295" cy="1681061"/>
          </a:xfrm>
          <a:prstGeom prst="rect">
            <a:avLst/>
          </a:prstGeom>
        </p:spPr>
      </p:pic>
      <p:pic>
        <p:nvPicPr>
          <p:cNvPr id="15" name="Slika 14"/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2432" y="2963325"/>
            <a:ext cx="1595621" cy="2054967"/>
          </a:xfrm>
          <a:prstGeom prst="rect">
            <a:avLst/>
          </a:prstGeom>
        </p:spPr>
      </p:pic>
      <p:sp>
        <p:nvSpPr>
          <p:cNvPr id="16" name="TekstniOkvir 15"/>
          <p:cNvSpPr txBox="1"/>
          <p:nvPr/>
        </p:nvSpPr>
        <p:spPr>
          <a:xfrm>
            <a:off x="4617114" y="4335326"/>
            <a:ext cx="1026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solidFill>
                  <a:schemeClr val="bg1"/>
                </a:solidFill>
              </a:rPr>
              <a:t>43.9%</a:t>
            </a:r>
          </a:p>
        </p:txBody>
      </p:sp>
      <p:sp>
        <p:nvSpPr>
          <p:cNvPr id="17" name="TekstniOkvir 16"/>
          <p:cNvSpPr txBox="1"/>
          <p:nvPr/>
        </p:nvSpPr>
        <p:spPr>
          <a:xfrm>
            <a:off x="7296903" y="4348441"/>
            <a:ext cx="1026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solidFill>
                  <a:schemeClr val="bg1"/>
                </a:solidFill>
              </a:rPr>
              <a:t>6.4%</a:t>
            </a:r>
          </a:p>
        </p:txBody>
      </p:sp>
      <p:pic>
        <p:nvPicPr>
          <p:cNvPr id="20" name="Slika 19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757" y="5603223"/>
            <a:ext cx="674891" cy="674891"/>
          </a:xfrm>
          <a:prstGeom prst="rect">
            <a:avLst/>
          </a:prstGeom>
        </p:spPr>
      </p:pic>
      <p:pic>
        <p:nvPicPr>
          <p:cNvPr id="21" name="Slika 20"/>
          <p:cNvPicPr>
            <a:picLocks noChangeAspect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88" y="2893711"/>
            <a:ext cx="535379" cy="535379"/>
          </a:xfrm>
          <a:prstGeom prst="rect">
            <a:avLst/>
          </a:prstGeom>
        </p:spPr>
      </p:pic>
      <p:pic>
        <p:nvPicPr>
          <p:cNvPr id="22" name="Slika 21"/>
          <p:cNvPicPr>
            <a:picLocks noChangeAspect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7326" y="2959964"/>
            <a:ext cx="631732" cy="631732"/>
          </a:xfrm>
          <a:prstGeom prst="rect">
            <a:avLst/>
          </a:prstGeom>
        </p:spPr>
      </p:pic>
      <p:sp>
        <p:nvSpPr>
          <p:cNvPr id="23" name="TekstniOkvir 22"/>
          <p:cNvSpPr txBox="1"/>
          <p:nvPr/>
        </p:nvSpPr>
        <p:spPr>
          <a:xfrm>
            <a:off x="2342924" y="5504244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dobili preporuku pregleda / kontrole / daljnjeg tretmana specijaliste</a:t>
            </a:r>
          </a:p>
        </p:txBody>
      </p:sp>
      <p:sp>
        <p:nvSpPr>
          <p:cNvPr id="24" name="TekstniOkvir 23"/>
          <p:cNvSpPr txBox="1"/>
          <p:nvPr/>
        </p:nvSpPr>
        <p:spPr>
          <a:xfrm>
            <a:off x="1931067" y="2725997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dobili preporuku provođenja dodatnih dijagnostičkih </a:t>
            </a:r>
            <a:r>
              <a:rPr lang="hr-HR" dirty="0" smtClean="0"/>
              <a:t>postupaka</a:t>
            </a:r>
            <a:endParaRPr lang="hr-HR" dirty="0"/>
          </a:p>
        </p:txBody>
      </p:sp>
      <p:sp>
        <p:nvSpPr>
          <p:cNvPr id="25" name="TekstniOkvir 24"/>
          <p:cNvSpPr txBox="1"/>
          <p:nvPr/>
        </p:nvSpPr>
        <p:spPr>
          <a:xfrm>
            <a:off x="8889057" y="2892752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nije potreban daljnji dijagnostički postupak</a:t>
            </a:r>
          </a:p>
        </p:txBody>
      </p:sp>
      <p:sp>
        <p:nvSpPr>
          <p:cNvPr id="3" name="TekstniOkvir 2"/>
          <p:cNvSpPr txBox="1"/>
          <p:nvPr/>
        </p:nvSpPr>
        <p:spPr>
          <a:xfrm>
            <a:off x="670253" y="1196304"/>
            <a:ext cx="108428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Tijekom sistematskog pregleda postavljena je sumnja ili je utvrđeno </a:t>
            </a:r>
            <a:r>
              <a:rPr lang="hr-HR" sz="2800" b="1" dirty="0"/>
              <a:t>više od 12.500 novootkrivenih bolesti i stanja 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03521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ma sustav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sustava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sustav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750</TotalTime>
  <Words>1087</Words>
  <Application>Microsoft Office PowerPoint</Application>
  <PresentationFormat>Prilagođeno</PresentationFormat>
  <Paragraphs>317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17</vt:i4>
      </vt:variant>
    </vt:vector>
  </HeadingPairs>
  <TitlesOfParts>
    <vt:vector size="18" baseType="lpstr">
      <vt:lpstr>Office Theme</vt:lpstr>
      <vt:lpstr>Program preventivnih sistematskih pregleda hrvatskih branitelja iz Domovinskog rata</vt:lpstr>
      <vt:lpstr>Općenito o Programu preventivnih sistematskih pregleda HB</vt:lpstr>
      <vt:lpstr>Uloga sudionika</vt:lpstr>
      <vt:lpstr>Ciljana skupina</vt:lpstr>
      <vt:lpstr>PowerPointova prezentacija</vt:lpstr>
      <vt:lpstr>Broj pregledanih HB po županijama</vt:lpstr>
      <vt:lpstr>Odaziv na preventivne sistematske preglede</vt:lpstr>
      <vt:lpstr>Znanstveno-istraživački dio programa</vt:lpstr>
      <vt:lpstr>Rezultati preventivnih sistematskih pregleda   </vt:lpstr>
      <vt:lpstr>Zaključci</vt:lpstr>
      <vt:lpstr>Razvoj programa palijativne skrbi za hrvatske branitelje iz Domovinskog rata </vt:lpstr>
      <vt:lpstr>Općenito o razvoju modela palijativne skrbi za HB</vt:lpstr>
      <vt:lpstr>PowerPointova prezentacija</vt:lpstr>
      <vt:lpstr>Pilot projekt palijativne skrbi za HB</vt:lpstr>
      <vt:lpstr>Daljnji planovi za razvoj sustava palijativne skrbi</vt:lpstr>
      <vt:lpstr>Zaključci:</vt:lpstr>
      <vt:lpstr>Hvala na pažnji!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preventivnih sistematskih pregleda hrvatskih branitelja iz Domovinskog rata</dc:title>
  <dc:creator>Emilija Kolar</dc:creator>
  <cp:lastModifiedBy>Gorana Marić</cp:lastModifiedBy>
  <cp:revision>95</cp:revision>
  <cp:lastPrinted>2018-11-09T16:29:58Z</cp:lastPrinted>
  <dcterms:created xsi:type="dcterms:W3CDTF">2018-11-07T08:42:02Z</dcterms:created>
  <dcterms:modified xsi:type="dcterms:W3CDTF">2018-11-14T08:54:29Z</dcterms:modified>
</cp:coreProperties>
</file>