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9"/>
  </p:notesMasterIdLst>
  <p:sldIdLst>
    <p:sldId id="256" r:id="rId2"/>
    <p:sldId id="257" r:id="rId3"/>
    <p:sldId id="328" r:id="rId4"/>
    <p:sldId id="307" r:id="rId5"/>
    <p:sldId id="314" r:id="rId6"/>
    <p:sldId id="330" r:id="rId7"/>
    <p:sldId id="325" r:id="rId8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6FACC"/>
    <a:srgbClr val="29486D"/>
    <a:srgbClr val="0000FF"/>
    <a:srgbClr val="80B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2.3870959791998407E-3"/>
                  <c:y val="-0.21541268916468431"/>
                </c:manualLayout>
              </c:layout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Muškarci 3705;</a:t>
                    </a:r>
                    <a:endParaRPr lang="hr-HR" sz="9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97,81%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Žene 83;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2,19%</a:t>
                    </a:r>
                    <a:endParaRPr lang="hr-HR" dirty="0" smtClean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val>
            <c:numRef>
              <c:f>List1!$G$2:$G$3</c:f>
              <c:numCache>
                <c:formatCode>General</c:formatCode>
                <c:ptCount val="2"/>
                <c:pt idx="0">
                  <c:v>3705</c:v>
                </c:pt>
                <c:pt idx="1">
                  <c:v>83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454068241469817E-2"/>
          <c:y val="5.2569108524237428E-2"/>
          <c:w val="0.85972077525977209"/>
          <c:h val="0.910494096562481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Broj umrlih prema godinama starosti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22"/>
            <c:invertIfNegative val="0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r-HR" smtClean="0"/>
                      <a:t>1*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6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List1!$A$2:$A$53</c:f>
              <c:numCache>
                <c:formatCode>General</c:formatCode>
                <c:ptCount val="52"/>
                <c:pt idx="0">
                  <c:v>29</c:v>
                </c:pt>
                <c:pt idx="1">
                  <c:v>41</c:v>
                </c:pt>
                <c:pt idx="2">
                  <c:v>42</c:v>
                </c:pt>
                <c:pt idx="3">
                  <c:v>43</c:v>
                </c:pt>
                <c:pt idx="4">
                  <c:v>44</c:v>
                </c:pt>
                <c:pt idx="5">
                  <c:v>45</c:v>
                </c:pt>
                <c:pt idx="6">
                  <c:v>46</c:v>
                </c:pt>
                <c:pt idx="7">
                  <c:v>47</c:v>
                </c:pt>
                <c:pt idx="8">
                  <c:v>48</c:v>
                </c:pt>
                <c:pt idx="9">
                  <c:v>49</c:v>
                </c:pt>
                <c:pt idx="10">
                  <c:v>50</c:v>
                </c:pt>
                <c:pt idx="11">
                  <c:v>51</c:v>
                </c:pt>
                <c:pt idx="12">
                  <c:v>52</c:v>
                </c:pt>
                <c:pt idx="13">
                  <c:v>53</c:v>
                </c:pt>
                <c:pt idx="14">
                  <c:v>54</c:v>
                </c:pt>
                <c:pt idx="15">
                  <c:v>55</c:v>
                </c:pt>
                <c:pt idx="16">
                  <c:v>56</c:v>
                </c:pt>
                <c:pt idx="17">
                  <c:v>57</c:v>
                </c:pt>
                <c:pt idx="18">
                  <c:v>58</c:v>
                </c:pt>
                <c:pt idx="19">
                  <c:v>59</c:v>
                </c:pt>
                <c:pt idx="20">
                  <c:v>60</c:v>
                </c:pt>
                <c:pt idx="21">
                  <c:v>61</c:v>
                </c:pt>
                <c:pt idx="22">
                  <c:v>62</c:v>
                </c:pt>
                <c:pt idx="23">
                  <c:v>63</c:v>
                </c:pt>
                <c:pt idx="24">
                  <c:v>64</c:v>
                </c:pt>
                <c:pt idx="25">
                  <c:v>65</c:v>
                </c:pt>
                <c:pt idx="26">
                  <c:v>66</c:v>
                </c:pt>
                <c:pt idx="27">
                  <c:v>67</c:v>
                </c:pt>
                <c:pt idx="28">
                  <c:v>68</c:v>
                </c:pt>
                <c:pt idx="29">
                  <c:v>69</c:v>
                </c:pt>
                <c:pt idx="30">
                  <c:v>70</c:v>
                </c:pt>
                <c:pt idx="31">
                  <c:v>71</c:v>
                </c:pt>
                <c:pt idx="32">
                  <c:v>72</c:v>
                </c:pt>
                <c:pt idx="33">
                  <c:v>73</c:v>
                </c:pt>
                <c:pt idx="34">
                  <c:v>74</c:v>
                </c:pt>
                <c:pt idx="35">
                  <c:v>75</c:v>
                </c:pt>
                <c:pt idx="36">
                  <c:v>76</c:v>
                </c:pt>
                <c:pt idx="37">
                  <c:v>77</c:v>
                </c:pt>
                <c:pt idx="38">
                  <c:v>78</c:v>
                </c:pt>
                <c:pt idx="39">
                  <c:v>79</c:v>
                </c:pt>
                <c:pt idx="40">
                  <c:v>80</c:v>
                </c:pt>
                <c:pt idx="41">
                  <c:v>81</c:v>
                </c:pt>
                <c:pt idx="42">
                  <c:v>82</c:v>
                </c:pt>
                <c:pt idx="43">
                  <c:v>83</c:v>
                </c:pt>
                <c:pt idx="44">
                  <c:v>84</c:v>
                </c:pt>
                <c:pt idx="45">
                  <c:v>85</c:v>
                </c:pt>
                <c:pt idx="46">
                  <c:v>86</c:v>
                </c:pt>
                <c:pt idx="47">
                  <c:v>87</c:v>
                </c:pt>
                <c:pt idx="48">
                  <c:v>88</c:v>
                </c:pt>
                <c:pt idx="49">
                  <c:v>89</c:v>
                </c:pt>
                <c:pt idx="50">
                  <c:v>92</c:v>
                </c:pt>
                <c:pt idx="51">
                  <c:v>95</c:v>
                </c:pt>
              </c:numCache>
            </c:numRef>
          </c:cat>
          <c:val>
            <c:numRef>
              <c:f>List1!$B$2:$B$53</c:f>
              <c:numCache>
                <c:formatCode>General</c:formatCode>
                <c:ptCount val="52"/>
                <c:pt idx="0">
                  <c:v>1</c:v>
                </c:pt>
                <c:pt idx="1">
                  <c:v>1</c:v>
                </c:pt>
                <c:pt idx="2">
                  <c:v>7</c:v>
                </c:pt>
                <c:pt idx="3">
                  <c:v>8</c:v>
                </c:pt>
                <c:pt idx="4">
                  <c:v>15</c:v>
                </c:pt>
                <c:pt idx="5">
                  <c:v>19</c:v>
                </c:pt>
                <c:pt idx="6">
                  <c:v>25</c:v>
                </c:pt>
                <c:pt idx="7">
                  <c:v>28</c:v>
                </c:pt>
                <c:pt idx="8">
                  <c:v>33</c:v>
                </c:pt>
                <c:pt idx="9">
                  <c:v>50</c:v>
                </c:pt>
                <c:pt idx="10">
                  <c:v>37</c:v>
                </c:pt>
                <c:pt idx="11">
                  <c:v>47</c:v>
                </c:pt>
                <c:pt idx="12">
                  <c:v>60</c:v>
                </c:pt>
                <c:pt idx="13">
                  <c:v>54</c:v>
                </c:pt>
                <c:pt idx="14">
                  <c:v>60</c:v>
                </c:pt>
                <c:pt idx="15">
                  <c:v>64</c:v>
                </c:pt>
                <c:pt idx="16">
                  <c:v>86</c:v>
                </c:pt>
                <c:pt idx="17">
                  <c:v>96</c:v>
                </c:pt>
                <c:pt idx="18">
                  <c:v>82</c:v>
                </c:pt>
                <c:pt idx="19">
                  <c:v>97</c:v>
                </c:pt>
                <c:pt idx="20">
                  <c:v>95</c:v>
                </c:pt>
                <c:pt idx="21">
                  <c:v>105</c:v>
                </c:pt>
                <c:pt idx="22">
                  <c:v>103</c:v>
                </c:pt>
                <c:pt idx="23">
                  <c:v>99</c:v>
                </c:pt>
                <c:pt idx="24">
                  <c:v>114</c:v>
                </c:pt>
                <c:pt idx="25">
                  <c:v>94</c:v>
                </c:pt>
                <c:pt idx="26">
                  <c:v>70</c:v>
                </c:pt>
                <c:pt idx="27">
                  <c:v>83</c:v>
                </c:pt>
                <c:pt idx="28">
                  <c:v>60</c:v>
                </c:pt>
                <c:pt idx="29">
                  <c:v>40</c:v>
                </c:pt>
                <c:pt idx="30">
                  <c:v>42</c:v>
                </c:pt>
                <c:pt idx="31">
                  <c:v>35</c:v>
                </c:pt>
                <c:pt idx="32">
                  <c:v>27</c:v>
                </c:pt>
                <c:pt idx="33">
                  <c:v>23</c:v>
                </c:pt>
                <c:pt idx="34">
                  <c:v>26</c:v>
                </c:pt>
                <c:pt idx="35">
                  <c:v>34</c:v>
                </c:pt>
                <c:pt idx="36">
                  <c:v>28</c:v>
                </c:pt>
                <c:pt idx="37">
                  <c:v>19</c:v>
                </c:pt>
                <c:pt idx="38">
                  <c:v>23</c:v>
                </c:pt>
                <c:pt idx="39">
                  <c:v>19</c:v>
                </c:pt>
                <c:pt idx="40">
                  <c:v>12</c:v>
                </c:pt>
                <c:pt idx="41">
                  <c:v>14</c:v>
                </c:pt>
                <c:pt idx="42">
                  <c:v>11</c:v>
                </c:pt>
                <c:pt idx="43">
                  <c:v>9</c:v>
                </c:pt>
                <c:pt idx="44">
                  <c:v>7</c:v>
                </c:pt>
                <c:pt idx="45">
                  <c:v>5</c:v>
                </c:pt>
                <c:pt idx="46">
                  <c:v>3</c:v>
                </c:pt>
                <c:pt idx="47">
                  <c:v>2</c:v>
                </c:pt>
                <c:pt idx="48">
                  <c:v>1</c:v>
                </c:pt>
                <c:pt idx="49">
                  <c:v>2</c:v>
                </c:pt>
                <c:pt idx="50">
                  <c:v>4</c:v>
                </c:pt>
                <c:pt idx="5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538240"/>
        <c:axId val="80552320"/>
      </c:barChart>
      <c:catAx>
        <c:axId val="805382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sr-Latn-RS"/>
          </a:p>
        </c:txPr>
        <c:crossAx val="80552320"/>
        <c:crosses val="autoZero"/>
        <c:auto val="1"/>
        <c:lblAlgn val="ctr"/>
        <c:lblOffset val="100"/>
        <c:tickLblSkip val="1"/>
        <c:noMultiLvlLbl val="0"/>
      </c:catAx>
      <c:valAx>
        <c:axId val="8055232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80538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800" baseline="0">
          <a:latin typeface="Arial" panose="020B0604020202020204" pitchFamily="34" charset="0"/>
        </a:defRPr>
      </a:pPr>
      <a:endParaRPr lang="sr-Latn-R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 uzroku'!$C$13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'po uzroku'!$B$14:$B$17</c:f>
              <c:strCache>
                <c:ptCount val="4"/>
                <c:pt idx="0">
                  <c:v>Bolest</c:v>
                </c:pt>
                <c:pt idx="1">
                  <c:v>Suicid</c:v>
                </c:pt>
                <c:pt idx="2">
                  <c:v>Nesretni sl.</c:v>
                </c:pt>
                <c:pt idx="3">
                  <c:v>Ostalo</c:v>
                </c:pt>
              </c:strCache>
            </c:strRef>
          </c:cat>
          <c:val>
            <c:numRef>
              <c:f>'po uzroku'!$C$14:$C$17</c:f>
              <c:numCache>
                <c:formatCode>0.00%</c:formatCode>
                <c:ptCount val="4"/>
                <c:pt idx="0">
                  <c:v>0.86909999999999998</c:v>
                </c:pt>
                <c:pt idx="1">
                  <c:v>3.1899999999999998E-2</c:v>
                </c:pt>
                <c:pt idx="2">
                  <c:v>3.1899999999999998E-2</c:v>
                </c:pt>
                <c:pt idx="3">
                  <c:v>6.7100000000000007E-2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457728"/>
        <c:axId val="80459264"/>
      </c:barChart>
      <c:catAx>
        <c:axId val="80457728"/>
        <c:scaling>
          <c:orientation val="minMax"/>
        </c:scaling>
        <c:delete val="0"/>
        <c:axPos val="b"/>
        <c:majorTickMark val="none"/>
        <c:minorTickMark val="none"/>
        <c:tickLblPos val="nextTo"/>
        <c:crossAx val="80459264"/>
        <c:crosses val="autoZero"/>
        <c:auto val="1"/>
        <c:lblAlgn val="ctr"/>
        <c:lblOffset val="100"/>
        <c:noMultiLvlLbl val="0"/>
      </c:catAx>
      <c:valAx>
        <c:axId val="804592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r-HR" b="1" dirty="0" smtClean="0"/>
                  <a:t>Udio u ukupnom broju umrlih HB</a:t>
                </a:r>
                <a:endParaRPr lang="hr-HR" b="1" dirty="0"/>
              </a:p>
            </c:rich>
          </c:tx>
          <c:layout/>
          <c:overlay val="0"/>
        </c:title>
        <c:numFmt formatCode="0%" sourceLinked="0"/>
        <c:majorTickMark val="none"/>
        <c:minorTickMark val="none"/>
        <c:tickLblPos val="nextTo"/>
        <c:crossAx val="804577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800" b="0">
          <a:latin typeface="Arial" panose="020B0604020202020204" pitchFamily="34" charset="0"/>
          <a:cs typeface="Arial" panose="020B0604020202020204" pitchFamily="34" charset="0"/>
        </a:defRPr>
      </a:pPr>
      <a:endParaRPr lang="sr-Latn-R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'po uzroku'!$Q$11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strRef>
              <c:f>'po uzroku'!$P$12:$P$15</c:f>
              <c:strCache>
                <c:ptCount val="4"/>
                <c:pt idx="0">
                  <c:v>Bolest</c:v>
                </c:pt>
                <c:pt idx="1">
                  <c:v>Suicid</c:v>
                </c:pt>
                <c:pt idx="2">
                  <c:v>Nesretni sl.</c:v>
                </c:pt>
                <c:pt idx="3">
                  <c:v>Ostalo</c:v>
                </c:pt>
              </c:strCache>
            </c:strRef>
          </c:cat>
          <c:val>
            <c:numRef>
              <c:f>'po uzroku'!$Q$12:$Q$15</c:f>
              <c:numCache>
                <c:formatCode>0.00%</c:formatCode>
                <c:ptCount val="4"/>
                <c:pt idx="0">
                  <c:v>0.86829999999999996</c:v>
                </c:pt>
                <c:pt idx="1">
                  <c:v>3.1699999999999999E-2</c:v>
                </c:pt>
                <c:pt idx="2">
                  <c:v>3.27E-2</c:v>
                </c:pt>
                <c:pt idx="3">
                  <c:v>6.7299999999999999E-2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996992"/>
        <c:axId val="80675200"/>
      </c:barChart>
      <c:catAx>
        <c:axId val="80996992"/>
        <c:scaling>
          <c:orientation val="minMax"/>
        </c:scaling>
        <c:delete val="0"/>
        <c:axPos val="b"/>
        <c:majorTickMark val="none"/>
        <c:minorTickMark val="none"/>
        <c:tickLblPos val="nextTo"/>
        <c:crossAx val="80675200"/>
        <c:crosses val="autoZero"/>
        <c:auto val="1"/>
        <c:lblAlgn val="ctr"/>
        <c:lblOffset val="100"/>
        <c:noMultiLvlLbl val="0"/>
      </c:catAx>
      <c:valAx>
        <c:axId val="806752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r-HR" dirty="0" smtClean="0"/>
                  <a:t>Udio</a:t>
                </a:r>
                <a:r>
                  <a:rPr lang="hr-HR" baseline="0" dirty="0" smtClean="0"/>
                  <a:t> u ukupnom broju umrlih HB</a:t>
                </a:r>
                <a:endParaRPr lang="hr-HR" dirty="0"/>
              </a:p>
            </c:rich>
          </c:tx>
          <c:layout/>
          <c:overlay val="0"/>
        </c:title>
        <c:numFmt formatCode="0.00%" sourceLinked="1"/>
        <c:majorTickMark val="none"/>
        <c:minorTickMark val="none"/>
        <c:tickLblPos val="nextTo"/>
        <c:crossAx val="809969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sr-Latn-R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2.9811962185894172E-2"/>
                  <c:y val="-0.22689608562011623"/>
                </c:manualLayout>
              </c:layout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Muškarci 2048; </a:t>
                    </a:r>
                    <a:endParaRPr lang="hr-HR" sz="9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98,46%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Žene 32; 1,54%</a:t>
                    </a:r>
                    <a:endParaRPr lang="hr-HR" dirty="0" smtClean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val>
            <c:numRef>
              <c:f>List1!$I$2:$I$3</c:f>
              <c:numCache>
                <c:formatCode>General</c:formatCode>
                <c:ptCount val="2"/>
                <c:pt idx="0">
                  <c:v>2048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0.12622951844512101"/>
                  <c:y val="-0.23167817212228944"/>
                </c:manualLayout>
              </c:layout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HB 3129;</a:t>
                    </a:r>
                    <a:r>
                      <a:rPr lang="hr-HR" sz="9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82,60%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031826142107204"/>
                  <c:y val="0.19892268021758727"/>
                </c:manualLayout>
              </c:layout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659;</a:t>
                    </a:r>
                    <a:endParaRPr lang="hr-HR" sz="9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17,40%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val>
            <c:numRef>
              <c:f>List1!$M$2:$M$3</c:f>
              <c:numCache>
                <c:formatCode>General</c:formatCode>
                <c:ptCount val="2"/>
                <c:pt idx="0">
                  <c:v>3129</c:v>
                </c:pt>
                <c:pt idx="1">
                  <c:v>659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explosion val="21"/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-0.13142031638294985"/>
                  <c:y val="-0.21032320128862905"/>
                </c:manualLayout>
              </c:layout>
              <c:tx>
                <c:rich>
                  <a:bodyPr/>
                  <a:lstStyle/>
                  <a:p>
                    <a:pPr>
                      <a:defRPr sz="900"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hr-HR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HB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1714; 82,40</a:t>
                    </a:r>
                    <a:r>
                      <a:rPr lang="hr-HR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  <a:endParaRPr lang="hr-HR" dirty="0"/>
                  </a:p>
                </c:rich>
              </c:tx>
              <c:numFmt formatCode="0.00%" sourceLinked="0"/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713878017327964"/>
                  <c:y val="0.19138962633735035"/>
                </c:manualLayout>
              </c:layout>
              <c:tx>
                <c:rich>
                  <a:bodyPr/>
                  <a:lstStyle/>
                  <a:p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366;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17,60%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val>
            <c:numRef>
              <c:f>List1!$O$2:$O$3</c:f>
              <c:numCache>
                <c:formatCode>General</c:formatCode>
                <c:ptCount val="2"/>
                <c:pt idx="0">
                  <c:v>1714</c:v>
                </c:pt>
                <c:pt idx="1">
                  <c:v>366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1944444444444445E-2"/>
          <c:y val="0.18260292164674635"/>
          <c:w val="0.81388888888888888"/>
          <c:h val="0.77822045152722441"/>
        </c:manualLayout>
      </c:layout>
      <c:pieChart>
        <c:varyColors val="1"/>
        <c:ser>
          <c:idx val="0"/>
          <c:order val="0"/>
          <c:tx>
            <c:strRef>
              <c:f>HRVI!$C$8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0.18997222222222221"/>
                  <c:y val="8.6170802354884918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38,54%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444991251093613E-2"/>
                  <c:y val="-0.1520184877288745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24,73%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9642772118290711"/>
                  <c:y val="-5.5783640998953332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15,63%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683898921625195"/>
                  <c:y val="7.9956028277559807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8,95%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3907567617934928E-2"/>
                  <c:y val="8.9215233395119845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5,92%</a:t>
                    </a:r>
                    <a:endParaRPr lang="en-US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4704907340044654"/>
                  <c:y val="9.7857060716450475E-3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70 %;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2,12%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638944239170558"/>
                  <c:y val="-4.9254517529241391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1,97%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761144819034443E-2"/>
                  <c:y val="-7.8081723863040561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1,06%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6661634370374617"/>
                  <c:y val="-5.6006203989030459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100 % II. </a:t>
                    </a:r>
                    <a:r>
                      <a:rPr lang="en-US" sz="900" dirty="0" err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skup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ina</a:t>
                    </a:r>
                    <a:r>
                      <a:rPr lang="en-US" sz="900" b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;</a:t>
                    </a:r>
                    <a:r>
                      <a:rPr lang="hr-HR" sz="900" b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</a:t>
                    </a:r>
                    <a:r>
                      <a:rPr lang="en-US" sz="900" b="1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0,61%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35256073697904533"/>
                  <c:y val="4.940581650771745E-2"/>
                </c:manualLayout>
              </c:layout>
              <c:tx>
                <c:rich>
                  <a:bodyPr/>
                  <a:lstStyle/>
                  <a:p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nn-NO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100 % I. skupine</a:t>
                    </a:r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;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</a:t>
                    </a:r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nn-NO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0,46%</a:t>
                    </a:r>
                    <a:endParaRPr lang="nn-NO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HRVI!$B$9:$B$18</c:f>
              <c:strCache>
                <c:ptCount val="10"/>
                <c:pt idx="0">
                  <c:v>HRVI 20 %</c:v>
                </c:pt>
                <c:pt idx="1">
                  <c:v>HRVI 30 %</c:v>
                </c:pt>
                <c:pt idx="2">
                  <c:v>HRVI 40 %</c:v>
                </c:pt>
                <c:pt idx="3">
                  <c:v>HRVI 50 %</c:v>
                </c:pt>
                <c:pt idx="4">
                  <c:v>HRVI 60 %</c:v>
                </c:pt>
                <c:pt idx="5">
                  <c:v>HRVI 70 %</c:v>
                </c:pt>
                <c:pt idx="6">
                  <c:v>HRVI 80 %</c:v>
                </c:pt>
                <c:pt idx="7">
                  <c:v>HRVI 90 %</c:v>
                </c:pt>
                <c:pt idx="8">
                  <c:v>HRVI 100 % II. skupine</c:v>
                </c:pt>
                <c:pt idx="9">
                  <c:v>HRVI 100 % I. skupine</c:v>
                </c:pt>
              </c:strCache>
            </c:strRef>
          </c:cat>
          <c:val>
            <c:numRef>
              <c:f>HRVI!$C$9:$C$18</c:f>
              <c:numCache>
                <c:formatCode>0.00%</c:formatCode>
                <c:ptCount val="10"/>
                <c:pt idx="0">
                  <c:v>0.38540000000000002</c:v>
                </c:pt>
                <c:pt idx="1">
                  <c:v>0.24729999999999999</c:v>
                </c:pt>
                <c:pt idx="2">
                  <c:v>0.15629999999999999</c:v>
                </c:pt>
                <c:pt idx="3">
                  <c:v>8.9499999999999996E-2</c:v>
                </c:pt>
                <c:pt idx="4">
                  <c:v>5.9200000000000003E-2</c:v>
                </c:pt>
                <c:pt idx="5">
                  <c:v>2.12E-2</c:v>
                </c:pt>
                <c:pt idx="6">
                  <c:v>1.9699999999999999E-2</c:v>
                </c:pt>
                <c:pt idx="7">
                  <c:v>1.06E-2</c:v>
                </c:pt>
                <c:pt idx="8">
                  <c:v>6.1000000000000004E-3</c:v>
                </c:pt>
                <c:pt idx="9">
                  <c:v>4.5999999999999999E-3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429947714949651"/>
          <c:y val="0.24809525990855183"/>
          <c:w val="0.6207295745785788"/>
          <c:h val="0.80702027572494461"/>
        </c:manualLayout>
      </c:layout>
      <c:pieChart>
        <c:varyColors val="1"/>
        <c:ser>
          <c:idx val="0"/>
          <c:order val="0"/>
          <c:tx>
            <c:strRef>
              <c:f>HRVI!$W$3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0.16789669267203716"/>
                  <c:y val="0.110454714507457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36,61%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9005475397849E-2"/>
                  <c:y val="-0.13739827491924828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24,59%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40 %;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17,21%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8,20%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4516646108675232E-2"/>
                  <c:y val="5.3173644203368647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60 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%;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 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5,46%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1330691745461442"/>
                  <c:y val="1.1839975749012469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70 %;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3,28%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6441656029290738"/>
                  <c:y val="-5.4366026879876093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80 %;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1,91%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3872636889833275E-2"/>
                  <c:y val="-8.6794717428444301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90 %;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1,09%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7060839274299644"/>
                  <c:y val="-6.6918205562782551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en-US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100 % II. </a:t>
                    </a:r>
                    <a:r>
                      <a:rPr lang="en-US" sz="900" dirty="0" err="1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skupine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;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 </a:t>
                    </a:r>
                    <a:r>
                      <a:rPr lang="hr-HR" sz="9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</a:t>
                    </a:r>
                    <a:r>
                      <a:rPr lang="en-US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en-US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0,82%</a:t>
                    </a:r>
                    <a:endParaRPr lang="en-US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30262256114129105"/>
                  <c:y val="3.8437942605996173E-2"/>
                </c:manualLayout>
              </c:layout>
              <c:tx>
                <c:rich>
                  <a:bodyPr/>
                  <a:lstStyle/>
                  <a:p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HRVI </a:t>
                    </a:r>
                    <a:r>
                      <a:rPr lang="nn-NO" sz="9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100 % I. skupine</a:t>
                    </a:r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;</a:t>
                    </a:r>
                    <a:r>
                      <a:rPr lang="hr-HR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     </a:t>
                    </a:r>
                    <a:r>
                      <a:rPr lang="nn-NO" sz="9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nn-NO" sz="900" b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0,82%</a:t>
                    </a:r>
                    <a:endParaRPr lang="nn-NO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HRVI!$V$4:$V$13</c:f>
              <c:strCache>
                <c:ptCount val="10"/>
                <c:pt idx="0">
                  <c:v>HRVI 20 %</c:v>
                </c:pt>
                <c:pt idx="1">
                  <c:v>HRVI 30 %</c:v>
                </c:pt>
                <c:pt idx="2">
                  <c:v>HRVI 40 %</c:v>
                </c:pt>
                <c:pt idx="3">
                  <c:v>HRVI 50 %</c:v>
                </c:pt>
                <c:pt idx="4">
                  <c:v>HRVI 60 %</c:v>
                </c:pt>
                <c:pt idx="5">
                  <c:v>HRVI 70 %</c:v>
                </c:pt>
                <c:pt idx="6">
                  <c:v>HRVI 80 %</c:v>
                </c:pt>
                <c:pt idx="7">
                  <c:v>HRVI 90 %</c:v>
                </c:pt>
                <c:pt idx="8">
                  <c:v>HRVI 100 % II. skupine</c:v>
                </c:pt>
                <c:pt idx="9">
                  <c:v>HRVI 100 % I. skupine</c:v>
                </c:pt>
              </c:strCache>
            </c:strRef>
          </c:cat>
          <c:val>
            <c:numRef>
              <c:f>HRVI!$W$4:$W$13</c:f>
              <c:numCache>
                <c:formatCode>0.00%</c:formatCode>
                <c:ptCount val="10"/>
                <c:pt idx="0">
                  <c:v>0.36609999999999998</c:v>
                </c:pt>
                <c:pt idx="1">
                  <c:v>0.24590000000000001</c:v>
                </c:pt>
                <c:pt idx="2">
                  <c:v>0.1721</c:v>
                </c:pt>
                <c:pt idx="3">
                  <c:v>8.2000000000000003E-2</c:v>
                </c:pt>
                <c:pt idx="4">
                  <c:v>5.4600000000000003E-2</c:v>
                </c:pt>
                <c:pt idx="5">
                  <c:v>3.2800000000000003E-2</c:v>
                </c:pt>
                <c:pt idx="6">
                  <c:v>1.9099999999999999E-2</c:v>
                </c:pt>
                <c:pt idx="7">
                  <c:v>1.09E-2</c:v>
                </c:pt>
                <c:pt idx="8">
                  <c:v>8.2000000000000007E-3</c:v>
                </c:pt>
                <c:pt idx="9">
                  <c:v>8.2000000000000007E-3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9179344663365"/>
          <c:y val="0.12682871162843776"/>
          <c:w val="0.84409591335019774"/>
          <c:h val="0.52361292261780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BROJ UMRLIH PO ŽUPANIJAMA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7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8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9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6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7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8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8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List1!$A$2:$A$22</c:f>
              <c:strCache>
                <c:ptCount val="21"/>
                <c:pt idx="0">
                  <c:v>BJELOVARSKO-BILOGORSKA</c:v>
                </c:pt>
                <c:pt idx="1">
                  <c:v>BRODSKO-POSAVSKA</c:v>
                </c:pt>
                <c:pt idx="2">
                  <c:v>DUBROVAČKO-NERETVANSKA</c:v>
                </c:pt>
                <c:pt idx="3">
                  <c:v>GRAD ZAGREB</c:v>
                </c:pt>
                <c:pt idx="4">
                  <c:v>ISTARSKA</c:v>
                </c:pt>
                <c:pt idx="5">
                  <c:v>KARLOVAČKA</c:v>
                </c:pt>
                <c:pt idx="6">
                  <c:v>KOPRIVNIČKO-KRIŽEVAČKA</c:v>
                </c:pt>
                <c:pt idx="7">
                  <c:v>KRAPINSKO-ZAGORSKA</c:v>
                </c:pt>
                <c:pt idx="8">
                  <c:v>LIČKO-SENJSKA</c:v>
                </c:pt>
                <c:pt idx="9">
                  <c:v>MEĐIMURSKA</c:v>
                </c:pt>
                <c:pt idx="10">
                  <c:v>OSJEČKO-BARANJSKA</c:v>
                </c:pt>
                <c:pt idx="11">
                  <c:v>POŽEŠKO-SLAVONSKA</c:v>
                </c:pt>
                <c:pt idx="12">
                  <c:v>PRIMORSKO-GORANSKA</c:v>
                </c:pt>
                <c:pt idx="13">
                  <c:v>SISAČKO-MOSLAVAČKA</c:v>
                </c:pt>
                <c:pt idx="14">
                  <c:v>SPLITSKO-DALMATINSKA</c:v>
                </c:pt>
                <c:pt idx="15">
                  <c:v>ŠIBENSKO-KNINSKA</c:v>
                </c:pt>
                <c:pt idx="16">
                  <c:v>VARAŽDINSKA</c:v>
                </c:pt>
                <c:pt idx="17">
                  <c:v>VIROVITIČKO-PODRAVSKA</c:v>
                </c:pt>
                <c:pt idx="18">
                  <c:v>VUKOVARSKO-SRIJEMSKA</c:v>
                </c:pt>
                <c:pt idx="19">
                  <c:v>ZADARSKA</c:v>
                </c:pt>
                <c:pt idx="20">
                  <c:v>ZAGREBAČKA</c:v>
                </c:pt>
              </c:strCache>
            </c:strRef>
          </c:cat>
          <c:val>
            <c:numRef>
              <c:f>List1!$B$2:$B$22</c:f>
              <c:numCache>
                <c:formatCode>#,##0</c:formatCode>
                <c:ptCount val="21"/>
                <c:pt idx="0">
                  <c:v>67</c:v>
                </c:pt>
                <c:pt idx="1">
                  <c:v>103</c:v>
                </c:pt>
                <c:pt idx="2">
                  <c:v>32</c:v>
                </c:pt>
                <c:pt idx="3">
                  <c:v>257</c:v>
                </c:pt>
                <c:pt idx="4">
                  <c:v>49</c:v>
                </c:pt>
                <c:pt idx="5">
                  <c:v>140</c:v>
                </c:pt>
                <c:pt idx="6">
                  <c:v>43</c:v>
                </c:pt>
                <c:pt idx="7">
                  <c:v>68</c:v>
                </c:pt>
                <c:pt idx="8">
                  <c:v>54</c:v>
                </c:pt>
                <c:pt idx="9">
                  <c:v>25</c:v>
                </c:pt>
                <c:pt idx="10">
                  <c:v>197</c:v>
                </c:pt>
                <c:pt idx="11">
                  <c:v>40</c:v>
                </c:pt>
                <c:pt idx="12">
                  <c:v>126</c:v>
                </c:pt>
                <c:pt idx="13">
                  <c:v>154</c:v>
                </c:pt>
                <c:pt idx="14">
                  <c:v>155</c:v>
                </c:pt>
                <c:pt idx="15">
                  <c:v>60</c:v>
                </c:pt>
                <c:pt idx="16">
                  <c:v>62</c:v>
                </c:pt>
                <c:pt idx="17">
                  <c:v>72</c:v>
                </c:pt>
                <c:pt idx="18">
                  <c:v>151</c:v>
                </c:pt>
                <c:pt idx="19">
                  <c:v>86</c:v>
                </c:pt>
                <c:pt idx="20">
                  <c:v>139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220160"/>
        <c:axId val="80221696"/>
      </c:barChart>
      <c:catAx>
        <c:axId val="80220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r-Latn-RS"/>
          </a:p>
        </c:txPr>
        <c:crossAx val="80221696"/>
        <c:crosses val="autoZero"/>
        <c:auto val="1"/>
        <c:lblAlgn val="ctr"/>
        <c:lblOffset val="100"/>
        <c:noMultiLvlLbl val="0"/>
      </c:catAx>
      <c:valAx>
        <c:axId val="802216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sr-Latn-RS"/>
          </a:p>
        </c:txPr>
        <c:crossAx val="802201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9179344663365"/>
          <c:y val="0.12682871162843776"/>
          <c:w val="0.84409591335019774"/>
          <c:h val="0.52361292261780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BROJ UMRLIH PO ŽUPANIJAMA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3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7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8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9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6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7"/>
            <c:invertIfNegative val="0"/>
            <c:bubble3D val="0"/>
            <c:spPr>
              <a:solidFill>
                <a:srgbClr val="009DD9">
                  <a:lumMod val="75000"/>
                </a:srgbClr>
              </a:solidFill>
            </c:spPr>
          </c:dPt>
          <c:dPt>
            <c:idx val="18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 sz="8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List1!$A$2:$A$22</c:f>
              <c:strCache>
                <c:ptCount val="21"/>
                <c:pt idx="0">
                  <c:v>BJELOVARSKO-BILOGORSKA</c:v>
                </c:pt>
                <c:pt idx="1">
                  <c:v>BRODSKO-POSAVSKA</c:v>
                </c:pt>
                <c:pt idx="2">
                  <c:v>DUBROVAČKO-NERETVANSKA</c:v>
                </c:pt>
                <c:pt idx="3">
                  <c:v>GRAD ZAGREB</c:v>
                </c:pt>
                <c:pt idx="4">
                  <c:v>ISTARSKA</c:v>
                </c:pt>
                <c:pt idx="5">
                  <c:v>KARLOVAČKA</c:v>
                </c:pt>
                <c:pt idx="6">
                  <c:v>KOPRIVNIČKO-KRIŽEVAČKA</c:v>
                </c:pt>
                <c:pt idx="7">
                  <c:v>KRAPINSKO-ZAGORSKA</c:v>
                </c:pt>
                <c:pt idx="8">
                  <c:v>LIČKO-SENJSKA</c:v>
                </c:pt>
                <c:pt idx="9">
                  <c:v>MEĐIMURSKA</c:v>
                </c:pt>
                <c:pt idx="10">
                  <c:v>OSJEČKO-BARANJSKA</c:v>
                </c:pt>
                <c:pt idx="11">
                  <c:v>POŽEŠKO-SLAVONSKA</c:v>
                </c:pt>
                <c:pt idx="12">
                  <c:v>PRIMORSKO-GORANSKA</c:v>
                </c:pt>
                <c:pt idx="13">
                  <c:v>SISAČKO-MOSLAVAČKA</c:v>
                </c:pt>
                <c:pt idx="14">
                  <c:v>SPLITSKO-DALMATINSKA</c:v>
                </c:pt>
                <c:pt idx="15">
                  <c:v>ŠIBENSKO-KNINSKA</c:v>
                </c:pt>
                <c:pt idx="16">
                  <c:v>VARAŽDINSKA</c:v>
                </c:pt>
                <c:pt idx="17">
                  <c:v>VIROVITIČKO-PODRAVSKA</c:v>
                </c:pt>
                <c:pt idx="18">
                  <c:v>VUKOVARSKO-SRIJEMSKA</c:v>
                </c:pt>
                <c:pt idx="19">
                  <c:v>ZADARSKA</c:v>
                </c:pt>
                <c:pt idx="20">
                  <c:v>ZAGREBAČKA</c:v>
                </c:pt>
              </c:strCache>
            </c:strRef>
          </c:cat>
          <c:val>
            <c:numRef>
              <c:f>List1!$B$2:$B$22</c:f>
              <c:numCache>
                <c:formatCode>#,##0</c:formatCode>
                <c:ptCount val="21"/>
                <c:pt idx="0">
                  <c:v>130</c:v>
                </c:pt>
                <c:pt idx="1">
                  <c:v>179</c:v>
                </c:pt>
                <c:pt idx="2">
                  <c:v>95</c:v>
                </c:pt>
                <c:pt idx="3">
                  <c:v>520</c:v>
                </c:pt>
                <c:pt idx="4">
                  <c:v>92</c:v>
                </c:pt>
                <c:pt idx="5">
                  <c:v>242</c:v>
                </c:pt>
                <c:pt idx="6">
                  <c:v>89</c:v>
                </c:pt>
                <c:pt idx="7">
                  <c:v>76</c:v>
                </c:pt>
                <c:pt idx="8">
                  <c:v>107</c:v>
                </c:pt>
                <c:pt idx="9">
                  <c:v>47</c:v>
                </c:pt>
                <c:pt idx="10">
                  <c:v>341</c:v>
                </c:pt>
                <c:pt idx="11">
                  <c:v>84</c:v>
                </c:pt>
                <c:pt idx="12">
                  <c:v>267</c:v>
                </c:pt>
                <c:pt idx="13">
                  <c:v>233</c:v>
                </c:pt>
                <c:pt idx="14">
                  <c:v>283</c:v>
                </c:pt>
                <c:pt idx="15">
                  <c:v>105</c:v>
                </c:pt>
                <c:pt idx="16">
                  <c:v>111</c:v>
                </c:pt>
                <c:pt idx="17">
                  <c:v>117</c:v>
                </c:pt>
                <c:pt idx="18">
                  <c:v>263</c:v>
                </c:pt>
                <c:pt idx="19">
                  <c:v>172</c:v>
                </c:pt>
                <c:pt idx="20">
                  <c:v>235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615296"/>
        <c:axId val="80616832"/>
      </c:barChart>
      <c:catAx>
        <c:axId val="8061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r-Latn-RS"/>
          </a:p>
        </c:txPr>
        <c:crossAx val="80616832"/>
        <c:crosses val="autoZero"/>
        <c:auto val="1"/>
        <c:lblAlgn val="ctr"/>
        <c:lblOffset val="100"/>
        <c:noMultiLvlLbl val="0"/>
      </c:catAx>
      <c:valAx>
        <c:axId val="8061683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sr-Latn-RS"/>
          </a:p>
        </c:txPr>
        <c:crossAx val="806152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9220187895159E-2"/>
          <c:y val="5.5379083936952567E-2"/>
          <c:w val="0.87037306312370522"/>
          <c:h val="0.907684121149766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Broj umrlih prema godinama starosti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21"/>
            <c:invertIfNegative val="0"/>
            <c:bubble3D val="0"/>
            <c:spPr>
              <a:solidFill>
                <a:srgbClr val="C00000"/>
              </a:solidFill>
            </c:spPr>
          </c:dPt>
          <c:dLbls>
            <c:txPr>
              <a:bodyPr/>
              <a:lstStyle/>
              <a:p>
                <a:pPr>
                  <a:defRPr sz="6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List1!$A$2:$A$55</c:f>
              <c:numCache>
                <c:formatCode>General</c:formatCode>
                <c:ptCount val="54"/>
                <c:pt idx="0">
                  <c:v>41</c:v>
                </c:pt>
                <c:pt idx="1">
                  <c:v>42</c:v>
                </c:pt>
                <c:pt idx="2">
                  <c:v>43</c:v>
                </c:pt>
                <c:pt idx="3">
                  <c:v>44</c:v>
                </c:pt>
                <c:pt idx="4">
                  <c:v>45</c:v>
                </c:pt>
                <c:pt idx="5">
                  <c:v>46</c:v>
                </c:pt>
                <c:pt idx="6">
                  <c:v>47</c:v>
                </c:pt>
                <c:pt idx="7">
                  <c:v>48</c:v>
                </c:pt>
                <c:pt idx="8">
                  <c:v>49</c:v>
                </c:pt>
                <c:pt idx="9">
                  <c:v>50</c:v>
                </c:pt>
                <c:pt idx="10">
                  <c:v>51</c:v>
                </c:pt>
                <c:pt idx="11">
                  <c:v>52</c:v>
                </c:pt>
                <c:pt idx="12">
                  <c:v>53</c:v>
                </c:pt>
                <c:pt idx="13">
                  <c:v>54</c:v>
                </c:pt>
                <c:pt idx="14">
                  <c:v>55</c:v>
                </c:pt>
                <c:pt idx="15">
                  <c:v>56</c:v>
                </c:pt>
                <c:pt idx="16">
                  <c:v>57</c:v>
                </c:pt>
                <c:pt idx="17">
                  <c:v>58</c:v>
                </c:pt>
                <c:pt idx="18">
                  <c:v>59</c:v>
                </c:pt>
                <c:pt idx="19">
                  <c:v>60</c:v>
                </c:pt>
                <c:pt idx="20">
                  <c:v>61</c:v>
                </c:pt>
                <c:pt idx="21">
                  <c:v>62</c:v>
                </c:pt>
                <c:pt idx="22">
                  <c:v>63</c:v>
                </c:pt>
                <c:pt idx="23">
                  <c:v>64</c:v>
                </c:pt>
                <c:pt idx="24">
                  <c:v>65</c:v>
                </c:pt>
                <c:pt idx="25">
                  <c:v>66</c:v>
                </c:pt>
                <c:pt idx="26">
                  <c:v>67</c:v>
                </c:pt>
                <c:pt idx="27">
                  <c:v>68</c:v>
                </c:pt>
                <c:pt idx="28">
                  <c:v>69</c:v>
                </c:pt>
                <c:pt idx="29">
                  <c:v>70</c:v>
                </c:pt>
                <c:pt idx="30">
                  <c:v>71</c:v>
                </c:pt>
                <c:pt idx="31">
                  <c:v>72</c:v>
                </c:pt>
                <c:pt idx="32">
                  <c:v>73</c:v>
                </c:pt>
                <c:pt idx="33">
                  <c:v>74</c:v>
                </c:pt>
                <c:pt idx="34">
                  <c:v>75</c:v>
                </c:pt>
                <c:pt idx="35">
                  <c:v>76</c:v>
                </c:pt>
                <c:pt idx="36">
                  <c:v>77</c:v>
                </c:pt>
                <c:pt idx="37">
                  <c:v>78</c:v>
                </c:pt>
                <c:pt idx="38">
                  <c:v>79</c:v>
                </c:pt>
                <c:pt idx="39">
                  <c:v>80</c:v>
                </c:pt>
                <c:pt idx="40">
                  <c:v>81</c:v>
                </c:pt>
                <c:pt idx="41">
                  <c:v>82</c:v>
                </c:pt>
                <c:pt idx="42">
                  <c:v>83</c:v>
                </c:pt>
                <c:pt idx="43">
                  <c:v>84</c:v>
                </c:pt>
                <c:pt idx="44">
                  <c:v>85</c:v>
                </c:pt>
                <c:pt idx="45">
                  <c:v>86</c:v>
                </c:pt>
                <c:pt idx="46">
                  <c:v>87</c:v>
                </c:pt>
                <c:pt idx="47">
                  <c:v>88</c:v>
                </c:pt>
                <c:pt idx="48">
                  <c:v>89</c:v>
                </c:pt>
                <c:pt idx="49">
                  <c:v>90</c:v>
                </c:pt>
                <c:pt idx="50">
                  <c:v>91</c:v>
                </c:pt>
                <c:pt idx="51">
                  <c:v>92</c:v>
                </c:pt>
                <c:pt idx="52">
                  <c:v>94</c:v>
                </c:pt>
                <c:pt idx="53">
                  <c:v>95</c:v>
                </c:pt>
              </c:numCache>
            </c:numRef>
          </c:cat>
          <c:val>
            <c:numRef>
              <c:f>List1!$B$2:$B$55</c:f>
              <c:numCache>
                <c:formatCode>General</c:formatCode>
                <c:ptCount val="54"/>
                <c:pt idx="0">
                  <c:v>5</c:v>
                </c:pt>
                <c:pt idx="1">
                  <c:v>17</c:v>
                </c:pt>
                <c:pt idx="2">
                  <c:v>17</c:v>
                </c:pt>
                <c:pt idx="3">
                  <c:v>27</c:v>
                </c:pt>
                <c:pt idx="4">
                  <c:v>40</c:v>
                </c:pt>
                <c:pt idx="5">
                  <c:v>36</c:v>
                </c:pt>
                <c:pt idx="6">
                  <c:v>44</c:v>
                </c:pt>
                <c:pt idx="7">
                  <c:v>49</c:v>
                </c:pt>
                <c:pt idx="8">
                  <c:v>86</c:v>
                </c:pt>
                <c:pt idx="9">
                  <c:v>66</c:v>
                </c:pt>
                <c:pt idx="10">
                  <c:v>99</c:v>
                </c:pt>
                <c:pt idx="11">
                  <c:v>102</c:v>
                </c:pt>
                <c:pt idx="12">
                  <c:v>110</c:v>
                </c:pt>
                <c:pt idx="13">
                  <c:v>110</c:v>
                </c:pt>
                <c:pt idx="14">
                  <c:v>126</c:v>
                </c:pt>
                <c:pt idx="15">
                  <c:v>132</c:v>
                </c:pt>
                <c:pt idx="16">
                  <c:v>155</c:v>
                </c:pt>
                <c:pt idx="17">
                  <c:v>166</c:v>
                </c:pt>
                <c:pt idx="18">
                  <c:v>151</c:v>
                </c:pt>
                <c:pt idx="19">
                  <c:v>169</c:v>
                </c:pt>
                <c:pt idx="20">
                  <c:v>164</c:v>
                </c:pt>
                <c:pt idx="21">
                  <c:v>172</c:v>
                </c:pt>
                <c:pt idx="22">
                  <c:v>194</c:v>
                </c:pt>
                <c:pt idx="23">
                  <c:v>173</c:v>
                </c:pt>
                <c:pt idx="24">
                  <c:v>175</c:v>
                </c:pt>
                <c:pt idx="25">
                  <c:v>157</c:v>
                </c:pt>
                <c:pt idx="26">
                  <c:v>137</c:v>
                </c:pt>
                <c:pt idx="27">
                  <c:v>120</c:v>
                </c:pt>
                <c:pt idx="28">
                  <c:v>88</c:v>
                </c:pt>
                <c:pt idx="29">
                  <c:v>95</c:v>
                </c:pt>
                <c:pt idx="30">
                  <c:v>60</c:v>
                </c:pt>
                <c:pt idx="31">
                  <c:v>58</c:v>
                </c:pt>
                <c:pt idx="32">
                  <c:v>64</c:v>
                </c:pt>
                <c:pt idx="33">
                  <c:v>56</c:v>
                </c:pt>
                <c:pt idx="34">
                  <c:v>62</c:v>
                </c:pt>
                <c:pt idx="35">
                  <c:v>52</c:v>
                </c:pt>
                <c:pt idx="36">
                  <c:v>46</c:v>
                </c:pt>
                <c:pt idx="37">
                  <c:v>26</c:v>
                </c:pt>
                <c:pt idx="38">
                  <c:v>38</c:v>
                </c:pt>
                <c:pt idx="39">
                  <c:v>35</c:v>
                </c:pt>
                <c:pt idx="40">
                  <c:v>22</c:v>
                </c:pt>
                <c:pt idx="41">
                  <c:v>20</c:v>
                </c:pt>
                <c:pt idx="42">
                  <c:v>14</c:v>
                </c:pt>
                <c:pt idx="43">
                  <c:v>15</c:v>
                </c:pt>
                <c:pt idx="44">
                  <c:v>11</c:v>
                </c:pt>
                <c:pt idx="45">
                  <c:v>7</c:v>
                </c:pt>
                <c:pt idx="46">
                  <c:v>8</c:v>
                </c:pt>
                <c:pt idx="47">
                  <c:v>3</c:v>
                </c:pt>
                <c:pt idx="48">
                  <c:v>4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504320"/>
        <c:axId val="80505856"/>
      </c:barChart>
      <c:catAx>
        <c:axId val="805043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  <a:endParaRPr lang="sr-Latn-RS"/>
          </a:p>
        </c:txPr>
        <c:crossAx val="80505856"/>
        <c:crosses val="autoZero"/>
        <c:auto val="1"/>
        <c:lblAlgn val="ctr"/>
        <c:lblOffset val="100"/>
        <c:tickLblSkip val="1"/>
        <c:noMultiLvlLbl val="0"/>
      </c:catAx>
      <c:valAx>
        <c:axId val="80505856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sr-Latn-RS"/>
          </a:p>
        </c:txPr>
        <c:crossAx val="805043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baseline="0">
          <a:latin typeface="Arial" panose="020B0604020202020204" pitchFamily="34" charset="0"/>
        </a:defRPr>
      </a:pPr>
      <a:endParaRPr lang="sr-Latn-R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0BE5F-4EA8-4B7B-9D3A-F81AA6F0989D}" type="datetimeFigureOut">
              <a:rPr lang="hr-HR" smtClean="0"/>
              <a:t>14.11.2018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B2246-7A6E-4C22-8F8B-4190CB4B1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914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B9CF-0EF3-44B4-977D-5F8F7AC5FC25}" type="datetime1">
              <a:rPr lang="hr-HR" smtClean="0"/>
              <a:t>14.11.2018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1AE7E-5B1F-4CF1-BF00-0709E1886F1C}" type="datetime1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ED99-7A71-4664-913B-FCCB76C9463E}" type="datetime1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4B86D-B1FA-49B8-87CB-8C1197DBB0D4}" type="datetime1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480B-4661-40D6-A5BE-DB84CF22E4A7}" type="datetime1">
              <a:rPr lang="hr-HR" smtClean="0"/>
              <a:t>14.11.2018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D465B-CF2C-4F80-ADE2-F915F345340D}" type="datetime1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7E370-0D9A-45D6-A334-7686C3FADC7F}" type="datetime1">
              <a:rPr lang="hr-HR" smtClean="0"/>
              <a:t>14.11.2018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1201-0393-4CC8-B050-826CB29450FD}" type="datetime1">
              <a:rPr lang="hr-HR" smtClean="0"/>
              <a:t>14.11.2018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3F305-745C-4F65-88F7-02AD3BD225C4}" type="datetime1">
              <a:rPr lang="hr-HR" smtClean="0"/>
              <a:t>14.11.2018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AE41D-8FBC-4DAB-B6FD-14F82B4FC449}" type="datetime1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64B4B-5A7E-4004-BEFC-465817480854}" type="datetime1">
              <a:rPr lang="hr-HR" smtClean="0"/>
              <a:t>14.11.2018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2FADA1-9FBE-4ED7-846E-8AA6917BDFE4}" type="datetime1">
              <a:rPr lang="hr-HR" smtClean="0"/>
              <a:t>14.11.2018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4A4ECA-4CB7-406F-A560-52093824F28D}" type="slidenum">
              <a:rPr lang="hr-HR" smtClean="0"/>
              <a:pPr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64233"/>
            <a:ext cx="1822925" cy="1215283"/>
          </a:xfrm>
          <a:prstGeom prst="rect">
            <a:avLst/>
          </a:prstGeom>
        </p:spPr>
      </p:pic>
      <p:sp>
        <p:nvSpPr>
          <p:cNvPr id="7" name="Rezervirano mjesto podnožja 4"/>
          <p:cNvSpPr txBox="1">
            <a:spLocks noGrp="1"/>
          </p:cNvSpPr>
          <p:nvPr/>
        </p:nvSpPr>
        <p:spPr bwMode="auto">
          <a:xfrm>
            <a:off x="-7811" y="6453281"/>
            <a:ext cx="917215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hr-HR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Ministarstvo hrvatskih branitelja - Uprava za hrvatske branitelje iz Domovinskoga rata i članove njihovih obitelji</a:t>
            </a:r>
            <a:endParaRPr lang="hr-HR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458"/>
          <a:stretch/>
        </p:blipFill>
        <p:spPr bwMode="auto">
          <a:xfrm>
            <a:off x="251522" y="620688"/>
            <a:ext cx="605774" cy="70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kstniOkvir 5"/>
          <p:cNvSpPr txBox="1"/>
          <p:nvPr/>
        </p:nvSpPr>
        <p:spPr>
          <a:xfrm>
            <a:off x="857296" y="676731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Republika Hrvatska</a:t>
            </a:r>
          </a:p>
          <a:p>
            <a:r>
              <a:rPr lang="hr-HR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Ministarstvo hrvatskih branitelja</a:t>
            </a:r>
            <a:endParaRPr lang="hr-HR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Ravni poveznik 4"/>
          <p:cNvCxnSpPr/>
          <p:nvPr/>
        </p:nvCxnSpPr>
        <p:spPr>
          <a:xfrm>
            <a:off x="395536" y="6453281"/>
            <a:ext cx="83529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aslov 2"/>
          <p:cNvSpPr>
            <a:spLocks noGrp="1"/>
          </p:cNvSpPr>
          <p:nvPr>
            <p:ph type="ctrTitle"/>
          </p:nvPr>
        </p:nvSpPr>
        <p:spPr>
          <a:xfrm>
            <a:off x="692064" y="2276871"/>
            <a:ext cx="7772400" cy="2304257"/>
          </a:xfrm>
        </p:spPr>
        <p:txBody>
          <a:bodyPr anchor="ctr" anchorCtr="0">
            <a:normAutofit/>
          </a:bodyPr>
          <a:lstStyle/>
          <a:p>
            <a:pPr algn="ctr"/>
            <a:r>
              <a:rPr lang="hr-HR" sz="2400" dirty="0" smtClean="0">
                <a:solidFill>
                  <a:schemeClr val="tx2"/>
                </a:solidFill>
                <a:effectLst/>
                <a:cs typeface="Arial" panose="020B0604020202020204" pitchFamily="34" charset="0"/>
              </a:rPr>
              <a:t>Usporedna analiza smrtnosti hrvatskih branitelja za 2017. i prvih osam mjeseci 2018. godine</a:t>
            </a:r>
            <a:endParaRPr lang="hr-HR" sz="2400" dirty="0">
              <a:solidFill>
                <a:schemeClr val="tx2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0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avokutnik 13"/>
          <p:cNvSpPr/>
          <p:nvPr/>
        </p:nvSpPr>
        <p:spPr>
          <a:xfrm>
            <a:off x="219398" y="1556792"/>
            <a:ext cx="8712968" cy="4896544"/>
          </a:xfrm>
          <a:prstGeom prst="rect">
            <a:avLst/>
          </a:prstGeom>
          <a:gradFill>
            <a:gsLst>
              <a:gs pos="47000">
                <a:schemeClr val="accent5">
                  <a:lumMod val="40000"/>
                  <a:lumOff val="60000"/>
                </a:schemeClr>
              </a:gs>
              <a:gs pos="53000">
                <a:schemeClr val="accent3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3464" y="692696"/>
            <a:ext cx="8229600" cy="706090"/>
          </a:xfrm>
        </p:spPr>
        <p:txBody>
          <a:bodyPr anchor="ctr" anchorCtr="0">
            <a:noAutofit/>
          </a:bodyPr>
          <a:lstStyle/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Umrli hrvatski branitelji u promatranom razdoblju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zervirano mjesto sadržaja 7"/>
          <p:cNvSpPr txBox="1">
            <a:spLocks/>
          </p:cNvSpPr>
          <p:nvPr/>
        </p:nvSpPr>
        <p:spPr>
          <a:xfrm>
            <a:off x="1619672" y="1682583"/>
            <a:ext cx="988142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3788</a:t>
            </a:r>
            <a:endParaRPr lang="hr-HR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zervirano mjesto sadržaja 7"/>
          <p:cNvSpPr txBox="1">
            <a:spLocks/>
          </p:cNvSpPr>
          <p:nvPr/>
        </p:nvSpPr>
        <p:spPr>
          <a:xfrm>
            <a:off x="6642230" y="1682583"/>
            <a:ext cx="972108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2080</a:t>
            </a:r>
          </a:p>
          <a:p>
            <a:pPr marL="0" indent="0">
              <a:buFont typeface="Wingdings 2"/>
              <a:buNone/>
            </a:pPr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2"/>
              <a:buNone/>
            </a:pPr>
            <a:endParaRPr lang="hr-HR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zervirano mjesto sadržaja 7"/>
          <p:cNvSpPr txBox="1">
            <a:spLocks/>
          </p:cNvSpPr>
          <p:nvPr/>
        </p:nvSpPr>
        <p:spPr>
          <a:xfrm>
            <a:off x="2771799" y="1772816"/>
            <a:ext cx="3672408" cy="4489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Ukupan broj umrlih hrvatskih branitelja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zervirano mjesto sadržaja 7"/>
          <p:cNvSpPr txBox="1">
            <a:spLocks/>
          </p:cNvSpPr>
          <p:nvPr/>
        </p:nvSpPr>
        <p:spPr>
          <a:xfrm>
            <a:off x="3810780" y="3140968"/>
            <a:ext cx="1410491" cy="4320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Prema spolu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zervirano mjesto sadržaja 7"/>
          <p:cNvSpPr txBox="1">
            <a:spLocks/>
          </p:cNvSpPr>
          <p:nvPr/>
        </p:nvSpPr>
        <p:spPr>
          <a:xfrm>
            <a:off x="3723337" y="5085184"/>
            <a:ext cx="1585375" cy="62942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Prema statusu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Grafikon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546058"/>
              </p:ext>
            </p:extLst>
          </p:nvPr>
        </p:nvGraphicFramePr>
        <p:xfrm>
          <a:off x="219398" y="2326087"/>
          <a:ext cx="3790405" cy="1947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Grafikon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351577"/>
              </p:ext>
            </p:extLst>
          </p:nvPr>
        </p:nvGraphicFramePr>
        <p:xfrm>
          <a:off x="5157749" y="2312007"/>
          <a:ext cx="3941069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Grafikon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030021"/>
              </p:ext>
            </p:extLst>
          </p:nvPr>
        </p:nvGraphicFramePr>
        <p:xfrm>
          <a:off x="251520" y="4196660"/>
          <a:ext cx="3790406" cy="2222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Grafikon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191333"/>
              </p:ext>
            </p:extLst>
          </p:nvPr>
        </p:nvGraphicFramePr>
        <p:xfrm>
          <a:off x="5308712" y="4113759"/>
          <a:ext cx="3511760" cy="2329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Rezervirano mjesto broja slajd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2</a:t>
            </a:fld>
            <a:endParaRPr lang="hr-HR"/>
          </a:p>
        </p:txBody>
      </p:sp>
      <p:sp>
        <p:nvSpPr>
          <p:cNvPr id="28" name="Rezervirano mjesto sadržaja 7"/>
          <p:cNvSpPr txBox="1">
            <a:spLocks/>
          </p:cNvSpPr>
          <p:nvPr/>
        </p:nvSpPr>
        <p:spPr>
          <a:xfrm>
            <a:off x="711174" y="1109453"/>
            <a:ext cx="7776864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                                                    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</a:t>
            </a:r>
          </a:p>
        </p:txBody>
      </p:sp>
    </p:spTree>
    <p:extLst>
      <p:ext uri="{BB962C8B-B14F-4D97-AF65-F5344CB8AC3E}">
        <p14:creationId xmlns:p14="http://schemas.microsoft.com/office/powerpoint/2010/main" val="127127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avokutnik 12"/>
          <p:cNvSpPr/>
          <p:nvPr/>
        </p:nvSpPr>
        <p:spPr>
          <a:xfrm>
            <a:off x="251520" y="1423894"/>
            <a:ext cx="8712968" cy="5029441"/>
          </a:xfrm>
          <a:prstGeom prst="rect">
            <a:avLst/>
          </a:prstGeom>
          <a:gradFill>
            <a:gsLst>
              <a:gs pos="47000">
                <a:schemeClr val="accent5">
                  <a:lumMod val="40000"/>
                  <a:lumOff val="60000"/>
                </a:schemeClr>
              </a:gs>
              <a:gs pos="53000">
                <a:schemeClr val="accent3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47248" cy="576064"/>
          </a:xfrm>
        </p:spPr>
        <p:txBody>
          <a:bodyPr anchor="ctr" anchorCtr="0">
            <a:normAutofit/>
          </a:bodyPr>
          <a:lstStyle/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Hrvatski ratni vojni invalidi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3</a:t>
            </a:fld>
            <a:endParaRPr lang="hr-HR"/>
          </a:p>
        </p:txBody>
      </p:sp>
      <p:sp>
        <p:nvSpPr>
          <p:cNvPr id="8" name="Rezervirano mjesto sadržaja 7"/>
          <p:cNvSpPr txBox="1">
            <a:spLocks/>
          </p:cNvSpPr>
          <p:nvPr/>
        </p:nvSpPr>
        <p:spPr>
          <a:xfrm>
            <a:off x="712513" y="991847"/>
            <a:ext cx="7776864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                                                    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</a:t>
            </a:r>
          </a:p>
        </p:txBody>
      </p:sp>
      <p:graphicFrame>
        <p:nvGraphicFramePr>
          <p:cNvPr id="16" name="Grafikon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3161419"/>
              </p:ext>
            </p:extLst>
          </p:nvPr>
        </p:nvGraphicFramePr>
        <p:xfrm>
          <a:off x="251520" y="1886387"/>
          <a:ext cx="446449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Grafikon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052704"/>
              </p:ext>
            </p:extLst>
          </p:nvPr>
        </p:nvGraphicFramePr>
        <p:xfrm>
          <a:off x="4013178" y="1423895"/>
          <a:ext cx="5115610" cy="4710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134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4</a:t>
            </a:fld>
            <a:endParaRPr lang="hr-HR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467544" y="548680"/>
            <a:ext cx="8147248" cy="576064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Umrli hrvatski branitelji po županijama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268842" y="1423893"/>
            <a:ext cx="8712968" cy="5029441"/>
          </a:xfrm>
          <a:prstGeom prst="rect">
            <a:avLst/>
          </a:prstGeom>
          <a:gradFill>
            <a:gsLst>
              <a:gs pos="47000">
                <a:schemeClr val="accent5">
                  <a:lumMod val="40000"/>
                  <a:lumOff val="60000"/>
                </a:schemeClr>
              </a:gs>
              <a:gs pos="53000">
                <a:schemeClr val="accent3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Rezervirano mjesto sadržaja 7"/>
          <p:cNvSpPr txBox="1">
            <a:spLocks/>
          </p:cNvSpPr>
          <p:nvPr/>
        </p:nvSpPr>
        <p:spPr>
          <a:xfrm>
            <a:off x="711174" y="991845"/>
            <a:ext cx="7776864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                                                    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</a:t>
            </a: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1912528436"/>
              </p:ext>
            </p:extLst>
          </p:nvPr>
        </p:nvGraphicFramePr>
        <p:xfrm>
          <a:off x="4517112" y="1423892"/>
          <a:ext cx="4175869" cy="5029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afikon 14"/>
          <p:cNvGraphicFramePr/>
          <p:nvPr>
            <p:extLst>
              <p:ext uri="{D42A27DB-BD31-4B8C-83A1-F6EECF244321}">
                <p14:modId xmlns:p14="http://schemas.microsoft.com/office/powerpoint/2010/main" val="3153073385"/>
              </p:ext>
            </p:extLst>
          </p:nvPr>
        </p:nvGraphicFramePr>
        <p:xfrm>
          <a:off x="268842" y="1406772"/>
          <a:ext cx="4272326" cy="5046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4110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5</a:t>
            </a:fld>
            <a:endParaRPr lang="hr-HR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467544" y="548680"/>
            <a:ext cx="8147248" cy="576064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Starost umrlih hrvatskih branitelja u trenutku smrti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268842" y="1423893"/>
            <a:ext cx="8712968" cy="5029441"/>
          </a:xfrm>
          <a:prstGeom prst="rect">
            <a:avLst/>
          </a:prstGeom>
          <a:gradFill>
            <a:gsLst>
              <a:gs pos="47000">
                <a:schemeClr val="accent5">
                  <a:lumMod val="40000"/>
                  <a:lumOff val="60000"/>
                </a:schemeClr>
              </a:gs>
              <a:gs pos="53000">
                <a:schemeClr val="accent3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8" name="Rezervirano mjesto sadržaja 7"/>
          <p:cNvSpPr txBox="1">
            <a:spLocks/>
          </p:cNvSpPr>
          <p:nvPr/>
        </p:nvSpPr>
        <p:spPr>
          <a:xfrm>
            <a:off x="736894" y="1004018"/>
            <a:ext cx="7776864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                                                      </a:t>
            </a:r>
            <a:r>
              <a:rPr lang="hr-H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r-HR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. godina</a:t>
            </a:r>
          </a:p>
        </p:txBody>
      </p:sp>
      <p:graphicFrame>
        <p:nvGraphicFramePr>
          <p:cNvPr id="9" name="Grafikon 8" title="umrli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53213"/>
              </p:ext>
            </p:extLst>
          </p:nvPr>
        </p:nvGraphicFramePr>
        <p:xfrm>
          <a:off x="467544" y="1340768"/>
          <a:ext cx="367240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fikon 9" title="umrli"/>
          <p:cNvGraphicFramePr/>
          <p:nvPr>
            <p:extLst>
              <p:ext uri="{D42A27DB-BD31-4B8C-83A1-F6EECF244321}">
                <p14:modId xmlns:p14="http://schemas.microsoft.com/office/powerpoint/2010/main" val="2170287403"/>
              </p:ext>
            </p:extLst>
          </p:nvPr>
        </p:nvGraphicFramePr>
        <p:xfrm>
          <a:off x="5004048" y="1340768"/>
          <a:ext cx="381642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zervirano mjesto sadržaja 7"/>
          <p:cNvSpPr txBox="1">
            <a:spLocks/>
          </p:cNvSpPr>
          <p:nvPr/>
        </p:nvSpPr>
        <p:spPr>
          <a:xfrm>
            <a:off x="1043608" y="5517232"/>
            <a:ext cx="2365675" cy="288034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Broj umrlih hrvatskih branitelja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zervirano mjesto sadržaja 7"/>
          <p:cNvSpPr txBox="1">
            <a:spLocks/>
          </p:cNvSpPr>
          <p:nvPr/>
        </p:nvSpPr>
        <p:spPr>
          <a:xfrm rot="16200000">
            <a:off x="3358331" y="3459709"/>
            <a:ext cx="2365675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Navršene godine starosti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zervirano mjesto sadržaja 7"/>
          <p:cNvSpPr txBox="1">
            <a:spLocks/>
          </p:cNvSpPr>
          <p:nvPr/>
        </p:nvSpPr>
        <p:spPr>
          <a:xfrm>
            <a:off x="5796135" y="5516259"/>
            <a:ext cx="2365675" cy="288034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Broj umrlih hrvatskih branitelja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zervirano mjesto sadržaja 7"/>
          <p:cNvSpPr txBox="1">
            <a:spLocks/>
          </p:cNvSpPr>
          <p:nvPr/>
        </p:nvSpPr>
        <p:spPr>
          <a:xfrm>
            <a:off x="812948" y="5957507"/>
            <a:ext cx="2826994" cy="288034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Prosječna starost u trenutku smrti iznosi </a:t>
            </a:r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61,77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godina.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zervirano mjesto sadržaja 7"/>
          <p:cNvSpPr txBox="1">
            <a:spLocks/>
          </p:cNvSpPr>
          <p:nvPr/>
        </p:nvSpPr>
        <p:spPr>
          <a:xfrm>
            <a:off x="5565475" y="5957507"/>
            <a:ext cx="2826994" cy="288034"/>
          </a:xfrm>
          <a:prstGeom prst="rect">
            <a:avLst/>
          </a:prstGeom>
        </p:spPr>
        <p:txBody>
          <a:bodyPr vert="horz">
            <a:normAutofit fontScale="47500" lnSpcReduction="200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Prosječna starost u trenutku smrti iznosi </a:t>
            </a:r>
            <a:r>
              <a:rPr lang="hr-H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61,49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godina.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zervirano mjesto sadržaja 7"/>
          <p:cNvSpPr txBox="1">
            <a:spLocks/>
          </p:cNvSpPr>
          <p:nvPr/>
        </p:nvSpPr>
        <p:spPr>
          <a:xfrm>
            <a:off x="5220072" y="6165300"/>
            <a:ext cx="2826994" cy="2880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hr-H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hr-HR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Eshumiran</a:t>
            </a:r>
            <a:r>
              <a:rPr lang="hr-H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i identificiran u 2018. godini </a:t>
            </a:r>
            <a:endParaRPr lang="hr-H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0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hr-H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467544" y="548680"/>
            <a:ext cx="8147248" cy="576064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b="1" dirty="0" smtClean="0">
                <a:solidFill>
                  <a:srgbClr val="04617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Umrli hrvatski branitelji prema uzroku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smrti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zervirano mjesto sadržaja 7"/>
          <p:cNvSpPr txBox="1">
            <a:spLocks/>
          </p:cNvSpPr>
          <p:nvPr/>
        </p:nvSpPr>
        <p:spPr>
          <a:xfrm>
            <a:off x="736894" y="1004018"/>
            <a:ext cx="7776864" cy="432048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BD0D9"/>
              </a:buClr>
              <a:buFont typeface="Wingdings 2"/>
              <a:buNone/>
            </a:pPr>
            <a:r>
              <a:rPr lang="hr-HR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  <a:r>
              <a:rPr lang="hr-HR" sz="2400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godina                                                     </a:t>
            </a:r>
            <a:r>
              <a:rPr lang="hr-HR" sz="2400" b="1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r>
              <a:rPr lang="hr-HR" sz="2400" u="sng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godina</a:t>
            </a:r>
          </a:p>
        </p:txBody>
      </p:sp>
      <p:sp>
        <p:nvSpPr>
          <p:cNvPr id="7" name="Pravokutnik 6"/>
          <p:cNvSpPr/>
          <p:nvPr/>
        </p:nvSpPr>
        <p:spPr>
          <a:xfrm>
            <a:off x="268842" y="1436065"/>
            <a:ext cx="8712968" cy="5029441"/>
          </a:xfrm>
          <a:prstGeom prst="rect">
            <a:avLst/>
          </a:prstGeom>
          <a:gradFill>
            <a:gsLst>
              <a:gs pos="47000">
                <a:schemeClr val="accent5">
                  <a:lumMod val="40000"/>
                  <a:lumOff val="60000"/>
                </a:schemeClr>
              </a:gs>
              <a:gs pos="53000">
                <a:schemeClr val="accent3">
                  <a:lumMod val="20000"/>
                  <a:lumOff val="8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prstClr val="white"/>
              </a:solidFill>
            </a:endParaRPr>
          </a:p>
        </p:txBody>
      </p:sp>
      <p:graphicFrame>
        <p:nvGraphicFramePr>
          <p:cNvPr id="16" name="Grafikon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5337972"/>
              </p:ext>
            </p:extLst>
          </p:nvPr>
        </p:nvGraphicFramePr>
        <p:xfrm>
          <a:off x="268842" y="2060848"/>
          <a:ext cx="401512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Grafikon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835517"/>
              </p:ext>
            </p:extLst>
          </p:nvPr>
        </p:nvGraphicFramePr>
        <p:xfrm>
          <a:off x="4355976" y="2060848"/>
          <a:ext cx="449999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71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broja slajd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A4ECA-4CB7-406F-A560-52093824F28D}" type="slidenum">
              <a:rPr lang="hr-HR" smtClean="0"/>
              <a:pPr/>
              <a:t>7</a:t>
            </a:fld>
            <a:endParaRPr lang="hr-HR"/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539552" y="2780928"/>
            <a:ext cx="8229600" cy="3240360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64233"/>
            <a:ext cx="1822925" cy="1215283"/>
          </a:xfrm>
          <a:prstGeom prst="rect">
            <a:avLst/>
          </a:prstGeom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458"/>
          <a:stretch/>
        </p:blipFill>
        <p:spPr bwMode="auto">
          <a:xfrm>
            <a:off x="251522" y="620688"/>
            <a:ext cx="605774" cy="70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857296" y="676731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Republika Hrvatska</a:t>
            </a:r>
          </a:p>
          <a:p>
            <a:r>
              <a:rPr lang="hr-HR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Ministarstvo hrvatskih branitelja</a:t>
            </a:r>
            <a:endParaRPr lang="hr-HR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Naslov 2"/>
          <p:cNvSpPr txBox="1">
            <a:spLocks/>
          </p:cNvSpPr>
          <p:nvPr/>
        </p:nvSpPr>
        <p:spPr>
          <a:xfrm>
            <a:off x="692064" y="1603939"/>
            <a:ext cx="7772400" cy="816950"/>
          </a:xfrm>
          <a:prstGeom prst="rect">
            <a:avLst/>
          </a:prstGeom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ZAKLJUČAK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0" name="Naslov 2"/>
          <p:cNvSpPr txBox="1">
            <a:spLocks/>
          </p:cNvSpPr>
          <p:nvPr/>
        </p:nvSpPr>
        <p:spPr>
          <a:xfrm>
            <a:off x="686709" y="2780927"/>
            <a:ext cx="7772400" cy="172819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solidFill>
              <a:schemeClr val="accent1"/>
            </a:solidFill>
          </a:ln>
        </p:spPr>
        <p:txBody>
          <a:bodyPr vert="horz" lIns="0" rIns="0" bIns="0" anchor="ctr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hr-HR" sz="1800" b="1" dirty="0" smtClean="0">
                <a:cs typeface="Arial" panose="020B0604020202020204" pitchFamily="34" charset="0"/>
              </a:rPr>
              <a:t>MHB će nastaviti poduzimati mjere </a:t>
            </a:r>
            <a:r>
              <a:rPr lang="hr-HR" sz="1800" b="1" dirty="0">
                <a:cs typeface="Arial" panose="020B0604020202020204" pitchFamily="34" charset="0"/>
              </a:rPr>
              <a:t>kako bi omogućilo bolju dostupnost zdravstvenih </a:t>
            </a:r>
            <a:r>
              <a:rPr lang="hr-HR" sz="1800" b="1" dirty="0" smtClean="0">
                <a:cs typeface="Arial" panose="020B0604020202020204" pitchFamily="34" charset="0"/>
              </a:rPr>
              <a:t>usluga, a s  ciljem smanjenja smrtnosti hrvatskih branitelja</a:t>
            </a:r>
            <a:endParaRPr lang="hr-HR" sz="1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1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jek">
  <a:themeElements>
    <a:clrScheme name="Prilagođeno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ij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j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4223</TotalTime>
  <Words>354</Words>
  <Application>Microsoft Office PowerPoint</Application>
  <PresentationFormat>Prikaz na zaslonu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Tijek</vt:lpstr>
      <vt:lpstr>Usporedna analiza smrtnosti hrvatskih branitelja za 2017. i prvih osam mjeseci 2018. godine</vt:lpstr>
      <vt:lpstr>Umrli hrvatski branitelji u promatranom razdoblju </vt:lpstr>
      <vt:lpstr>  Hrvatski ratni vojni invalidi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Dinka Jurković</dc:creator>
  <cp:lastModifiedBy>Gorana Marić</cp:lastModifiedBy>
  <cp:revision>581</cp:revision>
  <cp:lastPrinted>2017-03-28T09:15:59Z</cp:lastPrinted>
  <dcterms:created xsi:type="dcterms:W3CDTF">2017-03-24T08:56:17Z</dcterms:created>
  <dcterms:modified xsi:type="dcterms:W3CDTF">2018-11-14T10:06:58Z</dcterms:modified>
</cp:coreProperties>
</file>