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8" r:id="rId1"/>
  </p:sldMasterIdLst>
  <p:notesMasterIdLst>
    <p:notesMasterId r:id="rId20"/>
  </p:notesMasterIdLst>
  <p:handoutMasterIdLst>
    <p:handoutMasterId r:id="rId21"/>
  </p:handoutMasterIdLst>
  <p:sldIdLst>
    <p:sldId id="365" r:id="rId2"/>
    <p:sldId id="382" r:id="rId3"/>
    <p:sldId id="371" r:id="rId4"/>
    <p:sldId id="372" r:id="rId5"/>
    <p:sldId id="367" r:id="rId6"/>
    <p:sldId id="368" r:id="rId7"/>
    <p:sldId id="370" r:id="rId8"/>
    <p:sldId id="375" r:id="rId9"/>
    <p:sldId id="377" r:id="rId10"/>
    <p:sldId id="376" r:id="rId11"/>
    <p:sldId id="392" r:id="rId12"/>
    <p:sldId id="391" r:id="rId13"/>
    <p:sldId id="378" r:id="rId14"/>
    <p:sldId id="390" r:id="rId15"/>
    <p:sldId id="387" r:id="rId16"/>
    <p:sldId id="394" r:id="rId17"/>
    <p:sldId id="389" r:id="rId18"/>
    <p:sldId id="381" r:id="rId19"/>
  </p:sldIdLst>
  <p:sldSz cx="9144000" cy="6858000" type="screen4x3"/>
  <p:notesSz cx="6858000" cy="994568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AFE1"/>
    <a:srgbClr val="161796"/>
    <a:srgbClr val="12A34F"/>
    <a:srgbClr val="C7197D"/>
    <a:srgbClr val="66CCFF"/>
    <a:srgbClr val="66FFFF"/>
    <a:srgbClr val="00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Tamni stil 1 - Isticanj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94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4" d="100"/>
          <a:sy n="84" d="100"/>
        </p:scale>
        <p:origin x="-87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4265" tIns="47133" rIns="94265" bIns="47133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4265" tIns="47133" rIns="94265" bIns="47133" rtlCol="0"/>
          <a:lstStyle>
            <a:lvl1pPr algn="r">
              <a:defRPr sz="1200" smtClean="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E5F0A5E3-D7C6-4530-9B1F-8600269E745A}" type="datetimeFigureOut">
              <a:rPr lang="hr-HR"/>
              <a:pPr>
                <a:defRPr/>
              </a:pPr>
              <a:t>14.11.2018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4265" tIns="47133" rIns="94265" bIns="47133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4265" tIns="47133" rIns="94265" bIns="47133" rtlCol="0" anchor="b"/>
          <a:lstStyle>
            <a:lvl1pPr algn="r">
              <a:defRPr sz="1200" smtClean="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0E39AC1-52E7-4100-B3FD-B6957672D2E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40056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4265" tIns="47133" rIns="94265" bIns="47133" rtlCol="0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4265" tIns="47133" rIns="94265" bIns="47133" rtlCol="0"/>
          <a:lstStyle>
            <a:lvl1pPr algn="r">
              <a:defRPr sz="1200" smtClean="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C76E153A-E29E-4930-819E-CA163F7CCF9C}" type="datetimeFigureOut">
              <a:rPr lang="hr-HR"/>
              <a:pPr>
                <a:defRPr/>
              </a:pPr>
              <a:t>14.11.2018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65" tIns="47133" rIns="94265" bIns="47133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4265" tIns="47133" rIns="94265" bIns="47133" rtlCol="0"/>
          <a:lstStyle/>
          <a:p>
            <a:pPr lvl="0"/>
            <a:r>
              <a:rPr lang="hr-HR" noProof="0" smtClean="0"/>
              <a:t>Uredite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  <a:endParaRPr lang="hr-HR" noProof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4265" tIns="47133" rIns="94265" bIns="47133" rtlCol="0" anchor="b"/>
          <a:lstStyle>
            <a:lvl1pPr algn="l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4265" tIns="47133" rIns="94265" bIns="47133" rtlCol="0" anchor="b"/>
          <a:lstStyle>
            <a:lvl1pPr algn="r">
              <a:defRPr sz="1200" smtClean="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5AB9DA13-6F86-4AA2-B7AD-FBF438DA49D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69921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8F161E6-9DCF-4CA7-8F8E-0C7BF5A9C2DB}" type="datetime1">
              <a:rPr lang="en-US" smtClean="0"/>
              <a:pPr>
                <a:defRPr/>
              </a:pPr>
              <a:t>11/14/2018</a:t>
            </a:fld>
            <a:endParaRPr lang="en-US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00B2E0A-5D06-405B-BBD2-A3681E55E0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800F579-1D42-4F56-8E62-AE873A49A7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ACC2D7D-262A-4850-8E36-BE85BCC2E2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AE185E-15C6-4A19-829C-6111BCAAB6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4BE216E-5050-4119-9B8E-C6266650BE6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D895DEC-5AF9-496B-ACFF-F5CA528DE0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F65F90B-1D6B-4FA6-BC9E-6BA90A40DB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8EA5360-F1B4-4D6B-B03E-33F4F0B32A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B6AF519-59EF-4652-AD4A-A40D6C4CCD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DCFF951-F2DA-4B61-B3E9-D11B1D1C4F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11/14/2018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5F59776-1081-4A42-AE8B-8AB2DECC37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8F161E6-9DCF-4CA7-8F8E-0C7BF5A9C2DB}" type="datetime1">
              <a:rPr lang="en-US" smtClean="0"/>
              <a:pPr>
                <a:defRPr/>
              </a:pPr>
              <a:t>11/14/2018</a:t>
            </a:fld>
            <a:endParaRPr lang="en-US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00B2E0A-5D06-405B-BBD2-A3681E55E05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49" y="438150"/>
            <a:ext cx="1296035" cy="1296035"/>
          </a:xfrm>
          <a:prstGeom prst="ellipse">
            <a:avLst/>
          </a:prstGeom>
          <a:ln>
            <a:noFill/>
          </a:ln>
        </p:spPr>
      </p:pic>
      <p:sp>
        <p:nvSpPr>
          <p:cNvPr id="7" name="Pravokutnik 6"/>
          <p:cNvSpPr/>
          <p:nvPr/>
        </p:nvSpPr>
        <p:spPr>
          <a:xfrm>
            <a:off x="1314451" y="2125711"/>
            <a:ext cx="67151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sz="4800" b="1" dirty="0"/>
              <a:t>STJECANJE STATUSA HRVI </a:t>
            </a:r>
            <a:br>
              <a:rPr lang="hr-HR" sz="4800" b="1" dirty="0"/>
            </a:br>
            <a:r>
              <a:rPr lang="hr-HR" sz="4800" b="1" dirty="0"/>
              <a:t>IZ DOMOVINSKOG </a:t>
            </a:r>
            <a:r>
              <a:rPr lang="hr-HR" sz="4800" b="1" dirty="0" smtClean="0"/>
              <a:t>RATA</a:t>
            </a:r>
          </a:p>
        </p:txBody>
      </p:sp>
      <p:sp>
        <p:nvSpPr>
          <p:cNvPr id="2" name="TekstniOkvir 1"/>
          <p:cNvSpPr txBox="1"/>
          <p:nvPr/>
        </p:nvSpPr>
        <p:spPr>
          <a:xfrm>
            <a:off x="4552950" y="4544049"/>
            <a:ext cx="42862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 smtClean="0"/>
              <a:t>IZLAŽE: </a:t>
            </a:r>
          </a:p>
          <a:p>
            <a:pPr algn="ctr"/>
            <a:endParaRPr lang="hr-HR" b="1" dirty="0" smtClean="0"/>
          </a:p>
          <a:p>
            <a:pPr algn="ctr"/>
            <a:r>
              <a:rPr lang="hr-HR" b="1" dirty="0" smtClean="0"/>
              <a:t>Načelnik Sektora za </a:t>
            </a:r>
          </a:p>
          <a:p>
            <a:pPr algn="ctr"/>
            <a:r>
              <a:rPr lang="hr-HR" b="1" dirty="0" smtClean="0"/>
              <a:t>upravne i pravne poslove</a:t>
            </a:r>
          </a:p>
          <a:p>
            <a:pPr algn="ctr"/>
            <a:r>
              <a:rPr lang="hr-HR" b="1" dirty="0"/>
              <a:t>m</a:t>
            </a:r>
            <a:r>
              <a:rPr lang="hr-HR" b="1" dirty="0" smtClean="0"/>
              <a:t>r. sc. Vladimir Bergman</a:t>
            </a:r>
            <a:endParaRPr lang="hr-HR" b="1" dirty="0"/>
          </a:p>
        </p:txBody>
      </p:sp>
      <p:sp>
        <p:nvSpPr>
          <p:cNvPr id="3" name="TekstniOkvir 2"/>
          <p:cNvSpPr txBox="1"/>
          <p:nvPr/>
        </p:nvSpPr>
        <p:spPr>
          <a:xfrm>
            <a:off x="2057400" y="856595"/>
            <a:ext cx="6210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800" b="1" dirty="0" smtClean="0"/>
              <a:t>MINISTARSTVO HRVATSKIH BRANITELJA</a:t>
            </a:r>
            <a:endParaRPr lang="hr-HR" sz="2800" b="1" dirty="0"/>
          </a:p>
        </p:txBody>
      </p:sp>
    </p:spTree>
    <p:extLst>
      <p:ext uri="{BB962C8B-B14F-4D97-AF65-F5344CB8AC3E}">
        <p14:creationId xmlns:p14="http://schemas.microsoft.com/office/powerpoint/2010/main" val="1439727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766953"/>
            <a:ext cx="8229600" cy="556717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Nezadovoljstvo liječnika naknadama – 1.000,00 kn bruto, 600,00 kn – više specijalista dijele neto iznos</a:t>
            </a:r>
          </a:p>
          <a:p>
            <a:pPr marL="109728" indent="0" algn="just">
              <a:buNone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Naknada se ne može isplatiti po ugovoru o djelu, već isključivo putem prekovremenih sati, a HZZO ne odobrava veći broj prekovremenih od maksimuma koji se već koristi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Split, Zadar, Dubrovnik – </a:t>
            </a:r>
            <a:r>
              <a:rPr lang="hr-HR" dirty="0" err="1" smtClean="0"/>
              <a:t>potkapacitiranost</a:t>
            </a:r>
            <a:r>
              <a:rPr lang="hr-HR" dirty="0" smtClean="0"/>
              <a:t> prostorom, administrativnim osobljem i opremom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305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652653"/>
            <a:ext cx="8229600" cy="5643372"/>
          </a:xfrm>
        </p:spPr>
        <p:txBody>
          <a:bodyPr>
            <a:normAutofit/>
          </a:bodyPr>
          <a:lstStyle/>
          <a:p>
            <a:r>
              <a:rPr lang="hr-HR" dirty="0" smtClean="0"/>
              <a:t>SIMPOZIJ – svibanj 2018</a:t>
            </a:r>
          </a:p>
          <a:p>
            <a:endParaRPr lang="hr-HR" dirty="0" smtClean="0"/>
          </a:p>
          <a:p>
            <a:pPr algn="just"/>
            <a:r>
              <a:rPr lang="hr-HR" dirty="0" smtClean="0"/>
              <a:t>3 izvanredna obilaska ureda državne uprave i područnih jedinica Ministarstva hrvatskih branitelja</a:t>
            </a:r>
          </a:p>
          <a:p>
            <a:pPr marL="109728" indent="0" algn="just">
              <a:buNone/>
            </a:pPr>
            <a:endParaRPr lang="hr-HR" dirty="0" smtClean="0"/>
          </a:p>
          <a:p>
            <a:pPr algn="just"/>
            <a:r>
              <a:rPr lang="hr-HR" dirty="0" smtClean="0"/>
              <a:t>Redovni obilazak ureda državne uprave i područnih jedinica od 3. do 14. rujna 2018.</a:t>
            </a:r>
          </a:p>
          <a:p>
            <a:pPr marL="109728" indent="0" algn="just">
              <a:buNone/>
            </a:pPr>
            <a:endParaRPr lang="hr-HR" dirty="0" smtClean="0"/>
          </a:p>
          <a:p>
            <a:pPr algn="just"/>
            <a:r>
              <a:rPr lang="hr-HR" dirty="0" smtClean="0"/>
              <a:t>5 sastanaka sa Ministarstvom zdravstva, HZMO, Ministarstvom uprave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462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3"/>
          <p:cNvSpPr/>
          <p:nvPr/>
        </p:nvSpPr>
        <p:spPr>
          <a:xfrm>
            <a:off x="2171700" y="293688"/>
            <a:ext cx="524827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Broj zahtjeva vraćenih </a:t>
            </a:r>
          </a:p>
          <a:p>
            <a:pPr algn="ctr"/>
            <a:r>
              <a:rPr lang="hr-HR" sz="2000" dirty="0" smtClean="0"/>
              <a:t>sa stručne procjene</a:t>
            </a:r>
          </a:p>
          <a:p>
            <a:pPr algn="ctr"/>
            <a:r>
              <a:rPr lang="hr-HR" sz="2000" dirty="0" smtClean="0"/>
              <a:t>u </a:t>
            </a:r>
            <a:r>
              <a:rPr lang="hr-HR" sz="2000" b="1" u="sng" dirty="0" smtClean="0"/>
              <a:t>rujnu</a:t>
            </a:r>
            <a:r>
              <a:rPr lang="hr-HR" sz="2000" dirty="0" smtClean="0"/>
              <a:t> 2018.</a:t>
            </a:r>
          </a:p>
        </p:txBody>
      </p:sp>
      <p:sp>
        <p:nvSpPr>
          <p:cNvPr id="5" name="Strelica dolje 4"/>
          <p:cNvSpPr/>
          <p:nvPr/>
        </p:nvSpPr>
        <p:spPr>
          <a:xfrm>
            <a:off x="4238622" y="1273968"/>
            <a:ext cx="1114425" cy="11636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Zaobljeni pravokutnik 5"/>
          <p:cNvSpPr/>
          <p:nvPr/>
        </p:nvSpPr>
        <p:spPr>
          <a:xfrm>
            <a:off x="3586162" y="2445543"/>
            <a:ext cx="24193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 smtClean="0"/>
              <a:t>898</a:t>
            </a:r>
            <a:endParaRPr lang="hr-HR" sz="4000" b="1" dirty="0"/>
          </a:p>
        </p:txBody>
      </p:sp>
      <p:sp>
        <p:nvSpPr>
          <p:cNvPr id="7" name="Zaobljeni pravokutnik 6"/>
          <p:cNvSpPr/>
          <p:nvPr/>
        </p:nvSpPr>
        <p:spPr>
          <a:xfrm>
            <a:off x="2171700" y="3503613"/>
            <a:ext cx="524827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Broj zahtjeva vraćenih </a:t>
            </a:r>
          </a:p>
          <a:p>
            <a:pPr algn="ctr"/>
            <a:r>
              <a:rPr lang="hr-HR" sz="2000" dirty="0" smtClean="0"/>
              <a:t>sa stručne procjene</a:t>
            </a:r>
          </a:p>
          <a:p>
            <a:pPr algn="ctr"/>
            <a:r>
              <a:rPr lang="hr-HR" sz="2000" dirty="0" smtClean="0"/>
              <a:t>u </a:t>
            </a:r>
            <a:r>
              <a:rPr lang="hr-HR" sz="2000" b="1" u="sng" dirty="0" smtClean="0"/>
              <a:t>listopadu</a:t>
            </a:r>
            <a:r>
              <a:rPr lang="hr-HR" sz="2000" dirty="0" smtClean="0"/>
              <a:t> 2018.</a:t>
            </a:r>
          </a:p>
        </p:txBody>
      </p:sp>
      <p:sp>
        <p:nvSpPr>
          <p:cNvPr id="8" name="Zaobljeni pravokutnik 7"/>
          <p:cNvSpPr/>
          <p:nvPr/>
        </p:nvSpPr>
        <p:spPr>
          <a:xfrm>
            <a:off x="3586157" y="5656263"/>
            <a:ext cx="241934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4000" b="1" dirty="0" smtClean="0"/>
              <a:t>1454</a:t>
            </a:r>
            <a:endParaRPr lang="hr-HR" sz="4000" b="1" dirty="0"/>
          </a:p>
        </p:txBody>
      </p:sp>
      <p:sp>
        <p:nvSpPr>
          <p:cNvPr id="9" name="Strelica dolje 8"/>
          <p:cNvSpPr/>
          <p:nvPr/>
        </p:nvSpPr>
        <p:spPr>
          <a:xfrm>
            <a:off x="4238624" y="4492626"/>
            <a:ext cx="1114425" cy="11636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3590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hr-HR" dirty="0" smtClean="0"/>
          </a:p>
          <a:p>
            <a:pPr marL="109728" indent="0" algn="just">
              <a:buNone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Budući da je stručna procjena u listopadu krenula jačim tempom, za sada se odustaje od radikalnijih zahvata u svezi toga</a:t>
            </a:r>
          </a:p>
          <a:p>
            <a:pPr marL="109728" indent="0">
              <a:buNone/>
            </a:pP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PRIJEDLOZI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2525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STATUS HRVATSKOG BRANITELJA IZ DOMOVINSKOG RATA</a:t>
            </a:r>
            <a:endParaRPr lang="hr-HR" dirty="0"/>
          </a:p>
        </p:txBody>
      </p:sp>
      <p:sp>
        <p:nvSpPr>
          <p:cNvPr id="5" name="Zaobljeni pravokutnik 4"/>
          <p:cNvSpPr/>
          <p:nvPr/>
        </p:nvSpPr>
        <p:spPr>
          <a:xfrm>
            <a:off x="3409951" y="1770063"/>
            <a:ext cx="25527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MORH</a:t>
            </a:r>
          </a:p>
        </p:txBody>
      </p:sp>
      <p:sp>
        <p:nvSpPr>
          <p:cNvPr id="6" name="Zaobljeni pravokutnik 5"/>
          <p:cNvSpPr/>
          <p:nvPr/>
        </p:nvSpPr>
        <p:spPr>
          <a:xfrm>
            <a:off x="3409952" y="3303588"/>
            <a:ext cx="25527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MUP</a:t>
            </a:r>
          </a:p>
        </p:txBody>
      </p:sp>
      <p:sp>
        <p:nvSpPr>
          <p:cNvPr id="7" name="Zaobljeni pravokutnik 6"/>
          <p:cNvSpPr/>
          <p:nvPr/>
        </p:nvSpPr>
        <p:spPr>
          <a:xfrm>
            <a:off x="3409951" y="4827588"/>
            <a:ext cx="255270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MHB</a:t>
            </a:r>
          </a:p>
        </p:txBody>
      </p:sp>
      <p:sp>
        <p:nvSpPr>
          <p:cNvPr id="8" name="Zaobljeni pravokutnik 7"/>
          <p:cNvSpPr/>
          <p:nvPr/>
        </p:nvSpPr>
        <p:spPr>
          <a:xfrm>
            <a:off x="6267450" y="1770063"/>
            <a:ext cx="24193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potvrde</a:t>
            </a:r>
            <a:endParaRPr lang="hr-HR" b="1" dirty="0"/>
          </a:p>
        </p:txBody>
      </p:sp>
      <p:sp>
        <p:nvSpPr>
          <p:cNvPr id="10" name="Zaobljeni pravokutnik 9"/>
          <p:cNvSpPr/>
          <p:nvPr/>
        </p:nvSpPr>
        <p:spPr>
          <a:xfrm>
            <a:off x="6267450" y="3263901"/>
            <a:ext cx="24193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potvrde</a:t>
            </a:r>
            <a:endParaRPr lang="hr-HR" b="1" dirty="0"/>
          </a:p>
        </p:txBody>
      </p:sp>
      <p:sp>
        <p:nvSpPr>
          <p:cNvPr id="11" name="Zaobljeni pravokutnik 10"/>
          <p:cNvSpPr/>
          <p:nvPr/>
        </p:nvSpPr>
        <p:spPr>
          <a:xfrm>
            <a:off x="6267450" y="4827588"/>
            <a:ext cx="24193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 smtClean="0"/>
              <a:t>evidencija</a:t>
            </a:r>
            <a:endParaRPr lang="hr-HR" b="1" dirty="0"/>
          </a:p>
        </p:txBody>
      </p:sp>
      <p:sp>
        <p:nvSpPr>
          <p:cNvPr id="12" name="Elipsa 11"/>
          <p:cNvSpPr/>
          <p:nvPr/>
        </p:nvSpPr>
        <p:spPr>
          <a:xfrm>
            <a:off x="180975" y="2684462"/>
            <a:ext cx="2124075" cy="2091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UVEZIVANJE na dnevnoj bazi</a:t>
            </a:r>
            <a:endParaRPr lang="hr-HR" dirty="0"/>
          </a:p>
        </p:txBody>
      </p:sp>
      <p:sp>
        <p:nvSpPr>
          <p:cNvPr id="13" name="Strelica ulijevo 12"/>
          <p:cNvSpPr/>
          <p:nvPr/>
        </p:nvSpPr>
        <p:spPr>
          <a:xfrm rot="19703018">
            <a:off x="1796454" y="2171288"/>
            <a:ext cx="1611741" cy="588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Strelica ulijevo 13"/>
          <p:cNvSpPr/>
          <p:nvPr/>
        </p:nvSpPr>
        <p:spPr>
          <a:xfrm>
            <a:off x="2305050" y="3466306"/>
            <a:ext cx="1086459" cy="588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Strelica ulijevo 14"/>
          <p:cNvSpPr/>
          <p:nvPr/>
        </p:nvSpPr>
        <p:spPr>
          <a:xfrm rot="2235300">
            <a:off x="1789244" y="4758179"/>
            <a:ext cx="1651676" cy="58896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49881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u="sng" dirty="0" smtClean="0"/>
              <a:t>Nadležan isključivo HZMO</a:t>
            </a:r>
          </a:p>
          <a:p>
            <a:r>
              <a:rPr lang="hr-HR" dirty="0" smtClean="0"/>
              <a:t>Samo budući umirovljenici</a:t>
            </a:r>
          </a:p>
          <a:p>
            <a:r>
              <a:rPr lang="hr-HR" dirty="0" smtClean="0"/>
              <a:t>Procjena radne sposobnosti</a:t>
            </a:r>
          </a:p>
          <a:p>
            <a:r>
              <a:rPr lang="hr-HR" dirty="0" smtClean="0"/>
              <a:t>Utjecaj Domovinski rat – civilni uzrok</a:t>
            </a:r>
          </a:p>
          <a:p>
            <a:r>
              <a:rPr lang="hr-HR" dirty="0" smtClean="0"/>
              <a:t>100 dana u borbenom sektoru</a:t>
            </a:r>
          </a:p>
          <a:p>
            <a:r>
              <a:rPr lang="hr-HR" dirty="0" smtClean="0"/>
              <a:t>čin</a:t>
            </a:r>
          </a:p>
          <a:p>
            <a:r>
              <a:rPr lang="hr-HR" dirty="0" smtClean="0"/>
              <a:t>Ustrojbeno mjesto</a:t>
            </a:r>
          </a:p>
          <a:p>
            <a:r>
              <a:rPr lang="hr-HR" dirty="0" smtClean="0"/>
              <a:t>Broj provedenih mjeseci u Domovinskom ratu</a:t>
            </a:r>
          </a:p>
          <a:p>
            <a:r>
              <a:rPr lang="hr-HR" dirty="0" smtClean="0"/>
              <a:t>Dragovoljački dodatak– 10%</a:t>
            </a:r>
          </a:p>
          <a:p>
            <a:r>
              <a:rPr lang="hr-HR" dirty="0" smtClean="0"/>
              <a:t>Jednadžbe, izračuni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MIROVINE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7576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3"/>
          <p:cNvSpPr/>
          <p:nvPr/>
        </p:nvSpPr>
        <p:spPr>
          <a:xfrm>
            <a:off x="800101" y="352426"/>
            <a:ext cx="8048624" cy="704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DJELOMIČNI GUBITAK RADNE SPOSOBNOSTI</a:t>
            </a:r>
            <a:endParaRPr lang="hr-HR" dirty="0"/>
          </a:p>
        </p:txBody>
      </p:sp>
      <p:sp>
        <p:nvSpPr>
          <p:cNvPr id="6" name="Zaobljeni pravokutnik 5"/>
          <p:cNvSpPr/>
          <p:nvPr/>
        </p:nvSpPr>
        <p:spPr>
          <a:xfrm>
            <a:off x="800101" y="1514479"/>
            <a:ext cx="8048624" cy="704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rad sa punim radnim vremenom, mirovina se ne obustavlja</a:t>
            </a:r>
          </a:p>
          <a:p>
            <a:pPr algn="ctr"/>
            <a:r>
              <a:rPr lang="hr-HR" dirty="0" smtClean="0"/>
              <a:t> faktor 0,667</a:t>
            </a:r>
            <a:endParaRPr lang="hr-HR" dirty="0"/>
          </a:p>
        </p:txBody>
      </p:sp>
      <p:sp>
        <p:nvSpPr>
          <p:cNvPr id="8" name="Zaobljeni pravokutnik 7"/>
          <p:cNvSpPr/>
          <p:nvPr/>
        </p:nvSpPr>
        <p:spPr>
          <a:xfrm>
            <a:off x="800101" y="2676527"/>
            <a:ext cx="8048624" cy="704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POTPUNI GUBITAK RADNE SPOSOBNOSTI</a:t>
            </a:r>
            <a:endParaRPr lang="hr-HR" dirty="0"/>
          </a:p>
        </p:txBody>
      </p:sp>
      <p:sp>
        <p:nvSpPr>
          <p:cNvPr id="9" name="Zaobljeni pravokutnik 8"/>
          <p:cNvSpPr/>
          <p:nvPr/>
        </p:nvSpPr>
        <p:spPr>
          <a:xfrm>
            <a:off x="822960" y="3867152"/>
            <a:ext cx="8048624" cy="704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rad do 3,5 sata dnevno, mirovina se ne obustavlja</a:t>
            </a:r>
          </a:p>
          <a:p>
            <a:pPr algn="ctr"/>
            <a:r>
              <a:rPr lang="hr-HR" dirty="0" smtClean="0"/>
              <a:t>Faktor 1,0</a:t>
            </a:r>
            <a:endParaRPr lang="hr-HR" dirty="0"/>
          </a:p>
        </p:txBody>
      </p:sp>
      <p:sp>
        <p:nvSpPr>
          <p:cNvPr id="10" name="Zaobljeni pravokutnik 9"/>
          <p:cNvSpPr/>
          <p:nvPr/>
        </p:nvSpPr>
        <p:spPr>
          <a:xfrm>
            <a:off x="800101" y="4981575"/>
            <a:ext cx="8048624" cy="704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DJELATNE VOJNE OSOBE</a:t>
            </a:r>
            <a:endParaRPr lang="hr-HR" dirty="0"/>
          </a:p>
        </p:txBody>
      </p:sp>
      <p:sp>
        <p:nvSpPr>
          <p:cNvPr id="11" name="Zaobljeni pravokutnik 10"/>
          <p:cNvSpPr/>
          <p:nvPr/>
        </p:nvSpPr>
        <p:spPr>
          <a:xfrm>
            <a:off x="800101" y="6076952"/>
            <a:ext cx="8048624" cy="704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rad s punim radnim vremenom</a:t>
            </a:r>
          </a:p>
          <a:p>
            <a:pPr algn="ctr"/>
            <a:r>
              <a:rPr lang="hr-HR" dirty="0" smtClean="0"/>
              <a:t>Faktor 0,5</a:t>
            </a:r>
            <a:endParaRPr lang="hr-HR" dirty="0"/>
          </a:p>
        </p:txBody>
      </p:sp>
      <p:sp>
        <p:nvSpPr>
          <p:cNvPr id="12" name="Strelica dolje 11"/>
          <p:cNvSpPr/>
          <p:nvPr/>
        </p:nvSpPr>
        <p:spPr>
          <a:xfrm>
            <a:off x="4801553" y="1057276"/>
            <a:ext cx="45719" cy="400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Strelica dolje 12"/>
          <p:cNvSpPr/>
          <p:nvPr/>
        </p:nvSpPr>
        <p:spPr>
          <a:xfrm>
            <a:off x="4795834" y="2219327"/>
            <a:ext cx="45719" cy="400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Strelica dolje 13"/>
          <p:cNvSpPr/>
          <p:nvPr/>
        </p:nvSpPr>
        <p:spPr>
          <a:xfrm>
            <a:off x="4802502" y="3448054"/>
            <a:ext cx="45719" cy="400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Strelica dolje 14"/>
          <p:cNvSpPr/>
          <p:nvPr/>
        </p:nvSpPr>
        <p:spPr>
          <a:xfrm>
            <a:off x="4805348" y="4533900"/>
            <a:ext cx="45719" cy="400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Strelica dolje 15"/>
          <p:cNvSpPr/>
          <p:nvPr/>
        </p:nvSpPr>
        <p:spPr>
          <a:xfrm>
            <a:off x="4789151" y="5648326"/>
            <a:ext cx="45719" cy="400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20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/>
          </a:p>
          <a:p>
            <a:r>
              <a:rPr lang="hr-HR" dirty="0" smtClean="0"/>
              <a:t>Na isplati stalnih prava</a:t>
            </a:r>
          </a:p>
          <a:p>
            <a:endParaRPr lang="hr-HR" dirty="0" smtClean="0"/>
          </a:p>
          <a:p>
            <a:r>
              <a:rPr lang="hr-HR" dirty="0" smtClean="0"/>
              <a:t>Ranjavanje, logor</a:t>
            </a:r>
          </a:p>
          <a:p>
            <a:endParaRPr lang="hr-HR" dirty="0" smtClean="0"/>
          </a:p>
          <a:p>
            <a:r>
              <a:rPr lang="hr-HR" dirty="0" smtClean="0"/>
              <a:t>Bolest, ozljeda – I. do IV. skupina HRVI (80%)</a:t>
            </a:r>
          </a:p>
          <a:p>
            <a:endParaRPr lang="hr-HR" dirty="0" smtClean="0"/>
          </a:p>
          <a:p>
            <a:r>
              <a:rPr lang="hr-HR" dirty="0" smtClean="0"/>
              <a:t>Obitelji smrtno stradalih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MIROVINE</a:t>
            </a:r>
            <a:br>
              <a:rPr lang="hr-HR" dirty="0" smtClean="0"/>
            </a:br>
            <a:r>
              <a:rPr lang="hr-HR" dirty="0" smtClean="0"/>
              <a:t>HRVATSKO VIJEĆE OBRANE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531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062228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hr-HR" sz="4800" b="1" dirty="0" smtClean="0"/>
          </a:p>
          <a:p>
            <a:pPr marL="109728" indent="0" algn="ctr">
              <a:buNone/>
            </a:pPr>
            <a:endParaRPr lang="hr-HR" sz="4800" b="1" dirty="0" smtClean="0"/>
          </a:p>
          <a:p>
            <a:pPr marL="109728" indent="0" algn="ctr">
              <a:buNone/>
            </a:pPr>
            <a:r>
              <a:rPr lang="hr-HR" sz="4800" b="1" dirty="0" smtClean="0"/>
              <a:t>HVALA NA POZORNOSTI</a:t>
            </a:r>
            <a:endParaRPr lang="hr-HR" sz="4800" b="1" dirty="0"/>
          </a:p>
        </p:txBody>
      </p:sp>
    </p:spTree>
    <p:extLst>
      <p:ext uri="{BB962C8B-B14F-4D97-AF65-F5344CB8AC3E}">
        <p14:creationId xmlns:p14="http://schemas.microsoft.com/office/powerpoint/2010/main" val="14520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dirty="0"/>
              <a:t>Očuvanje i zaštita digniteta </a:t>
            </a:r>
            <a:r>
              <a:rPr lang="hr-HR" dirty="0" smtClean="0"/>
              <a:t>hrvatskih branitelja </a:t>
            </a:r>
            <a:r>
              <a:rPr lang="hr-HR" dirty="0"/>
              <a:t>iz </a:t>
            </a:r>
            <a:r>
              <a:rPr lang="hr-HR" dirty="0" smtClean="0"/>
              <a:t>Domovinskog rata </a:t>
            </a:r>
            <a:r>
              <a:rPr lang="hr-HR" dirty="0"/>
              <a:t>i članova njihovih obitelji u društvu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/>
              <a:t>Prevladavanje i ublažavanje posljedica </a:t>
            </a:r>
            <a:r>
              <a:rPr lang="hr-HR" dirty="0" smtClean="0"/>
              <a:t>Domovinskog rata</a:t>
            </a: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/>
              <a:t>Praćenje procesa</a:t>
            </a:r>
          </a:p>
          <a:p>
            <a:pPr marL="109728" indent="0" algn="just">
              <a:buNone/>
            </a:pP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/>
              <a:t>Poduzimanje mjera </a:t>
            </a:r>
          </a:p>
          <a:p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/>
              <a:t>ZADAĆA MHB</a:t>
            </a:r>
          </a:p>
        </p:txBody>
      </p:sp>
    </p:spTree>
    <p:extLst>
      <p:ext uri="{BB962C8B-B14F-4D97-AF65-F5344CB8AC3E}">
        <p14:creationId xmlns:p14="http://schemas.microsoft.com/office/powerpoint/2010/main" val="172288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endParaRPr lang="hr-HR" dirty="0"/>
          </a:p>
          <a:p>
            <a:pPr marL="109728" indent="0" algn="just">
              <a:buNone/>
            </a:pPr>
            <a:r>
              <a:rPr lang="hr-HR" dirty="0" smtClean="0"/>
              <a:t>Čl. 179. </a:t>
            </a:r>
            <a:r>
              <a:rPr lang="hr-HR" dirty="0" err="1" smtClean="0"/>
              <a:t>toč</a:t>
            </a:r>
            <a:r>
              <a:rPr lang="hr-HR" dirty="0" smtClean="0"/>
              <a:t>. f) - </a:t>
            </a:r>
            <a:r>
              <a:rPr lang="hr-HR" u="sng" dirty="0" smtClean="0"/>
              <a:t>status </a:t>
            </a:r>
            <a:r>
              <a:rPr lang="hr-HR" u="sng" dirty="0"/>
              <a:t>hrvatskog ratnog vojnog invalida iz Domovinskog rata na temelju bolesti</a:t>
            </a:r>
            <a:r>
              <a:rPr lang="hr-HR" dirty="0"/>
              <a:t>, a bolest, pogoršanje bolesti odnosno pojava bolesti neposredna je posljedica sudjelovanja u obrani suvereniteta Republike Hrvatske, utvrđuje se u upravnom postupku na temelju urednog zahtjeva hrvatskog branitelja iz Domovinskog rata nakon nalaza i mišljenja tijela vještačenja iz članka 181. stavka 1. ovoga Zakona</a:t>
            </a:r>
          </a:p>
          <a:p>
            <a:pPr marL="109728" indent="0">
              <a:buNone/>
            </a:pPr>
            <a:endParaRPr lang="hr-HR" dirty="0"/>
          </a:p>
        </p:txBody>
      </p:sp>
      <p:sp>
        <p:nvSpPr>
          <p:cNvPr id="4" name="Naslov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hr-HR" sz="2800" dirty="0" smtClean="0">
                <a:effectLst/>
              </a:rPr>
              <a:t>ZAKON O HRVATSKIM BRANITELJIMA IZ DOMOVINSKOG RATA I ČLANOVIMA NJIHOVIH OBITELJI („Narodne novine” broj 121/17</a:t>
            </a:r>
            <a:r>
              <a:rPr lang="hr-HR" sz="2800" dirty="0" smtClean="0"/>
              <a:t>)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2499655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638175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NADLEŽNOSTI U POSTUPKU STJECANJA STATUSA HRVI</a:t>
            </a:r>
            <a:endParaRPr lang="hr-HR" dirty="0"/>
          </a:p>
        </p:txBody>
      </p:sp>
      <p:sp>
        <p:nvSpPr>
          <p:cNvPr id="4" name="Zaobljeni pravokutnik 3"/>
          <p:cNvSpPr/>
          <p:nvPr/>
        </p:nvSpPr>
        <p:spPr>
          <a:xfrm>
            <a:off x="4000500" y="1751013"/>
            <a:ext cx="15049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Ministarstvo</a:t>
            </a:r>
          </a:p>
          <a:p>
            <a:pPr algn="ctr"/>
            <a:r>
              <a:rPr lang="hr-HR" sz="1600" dirty="0"/>
              <a:t>h</a:t>
            </a:r>
            <a:r>
              <a:rPr lang="hr-HR" sz="1600" dirty="0" smtClean="0"/>
              <a:t>rvatskih</a:t>
            </a:r>
          </a:p>
          <a:p>
            <a:pPr algn="ctr"/>
            <a:r>
              <a:rPr lang="hr-HR" sz="1600" dirty="0" smtClean="0"/>
              <a:t>branitelja</a:t>
            </a:r>
            <a:endParaRPr lang="hr-HR" sz="1600" dirty="0"/>
          </a:p>
        </p:txBody>
      </p:sp>
      <p:sp>
        <p:nvSpPr>
          <p:cNvPr id="14" name="Zaobljeni pravokutnik 13"/>
          <p:cNvSpPr/>
          <p:nvPr/>
        </p:nvSpPr>
        <p:spPr>
          <a:xfrm>
            <a:off x="4000500" y="3086100"/>
            <a:ext cx="15049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Ministarstvo</a:t>
            </a:r>
          </a:p>
          <a:p>
            <a:pPr algn="ctr"/>
            <a:r>
              <a:rPr lang="hr-HR" sz="1600" dirty="0" smtClean="0"/>
              <a:t>zdravstva</a:t>
            </a:r>
            <a:endParaRPr lang="hr-HR" sz="1600" dirty="0"/>
          </a:p>
        </p:txBody>
      </p:sp>
      <p:sp>
        <p:nvSpPr>
          <p:cNvPr id="15" name="Zaobljeni pravokutnik 14"/>
          <p:cNvSpPr/>
          <p:nvPr/>
        </p:nvSpPr>
        <p:spPr>
          <a:xfrm>
            <a:off x="1428750" y="3086100"/>
            <a:ext cx="15049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Ministarstvo</a:t>
            </a:r>
          </a:p>
          <a:p>
            <a:pPr algn="ctr"/>
            <a:r>
              <a:rPr lang="hr-HR" sz="1600" dirty="0" smtClean="0"/>
              <a:t>uprave</a:t>
            </a:r>
            <a:endParaRPr lang="hr-HR" sz="1600" dirty="0"/>
          </a:p>
        </p:txBody>
      </p:sp>
      <p:sp>
        <p:nvSpPr>
          <p:cNvPr id="19" name="Zaobljeni pravokutnik 18"/>
          <p:cNvSpPr/>
          <p:nvPr/>
        </p:nvSpPr>
        <p:spPr>
          <a:xfrm>
            <a:off x="1752600" y="4429125"/>
            <a:ext cx="857250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UDU</a:t>
            </a:r>
            <a:endParaRPr lang="hr-HR" dirty="0"/>
          </a:p>
        </p:txBody>
      </p:sp>
      <p:sp>
        <p:nvSpPr>
          <p:cNvPr id="20" name="Zaobljeni pravokutnik 19"/>
          <p:cNvSpPr/>
          <p:nvPr/>
        </p:nvSpPr>
        <p:spPr>
          <a:xfrm>
            <a:off x="4326731" y="4438650"/>
            <a:ext cx="871537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LP</a:t>
            </a:r>
          </a:p>
          <a:p>
            <a:pPr algn="ctr"/>
            <a:r>
              <a:rPr lang="hr-HR" dirty="0" smtClean="0"/>
              <a:t>PSP</a:t>
            </a:r>
            <a:endParaRPr lang="hr-HR" dirty="0"/>
          </a:p>
        </p:txBody>
      </p:sp>
      <p:sp>
        <p:nvSpPr>
          <p:cNvPr id="22" name="Zaobljeni pravokutnik 21"/>
          <p:cNvSpPr/>
          <p:nvPr/>
        </p:nvSpPr>
        <p:spPr>
          <a:xfrm>
            <a:off x="6717506" y="4438650"/>
            <a:ext cx="871537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VJ</a:t>
            </a:r>
            <a:endParaRPr lang="hr-HR" dirty="0"/>
          </a:p>
        </p:txBody>
      </p:sp>
      <p:sp>
        <p:nvSpPr>
          <p:cNvPr id="43" name="Strelica udesno 42"/>
          <p:cNvSpPr/>
          <p:nvPr/>
        </p:nvSpPr>
        <p:spPr>
          <a:xfrm>
            <a:off x="2686050" y="4733925"/>
            <a:ext cx="154305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4" name="Strelica ulijevo 43"/>
          <p:cNvSpPr/>
          <p:nvPr/>
        </p:nvSpPr>
        <p:spPr>
          <a:xfrm>
            <a:off x="2686050" y="4933950"/>
            <a:ext cx="1543050" cy="571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1" name="Strelica zakrivljena udesno 50"/>
          <p:cNvSpPr/>
          <p:nvPr/>
        </p:nvSpPr>
        <p:spPr>
          <a:xfrm rot="16200000">
            <a:off x="4295551" y="2975348"/>
            <a:ext cx="1050382" cy="5661333"/>
          </a:xfrm>
          <a:prstGeom prst="curvedRightArrow">
            <a:avLst>
              <a:gd name="adj1" fmla="val 25000"/>
              <a:gd name="adj2" fmla="val 58196"/>
              <a:gd name="adj3" fmla="val 266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52" name="Strelica zakrivljena ulijevo 51"/>
          <p:cNvSpPr/>
          <p:nvPr/>
        </p:nvSpPr>
        <p:spPr>
          <a:xfrm rot="5400000">
            <a:off x="4119563" y="3381359"/>
            <a:ext cx="971550" cy="484822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3857625" y="4224337"/>
            <a:ext cx="1809750" cy="12668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bg1"/>
              </a:solidFill>
            </a:endParaRPr>
          </a:p>
        </p:txBody>
      </p:sp>
      <p:sp>
        <p:nvSpPr>
          <p:cNvPr id="17" name="Zaobljeni pravokutnik 16"/>
          <p:cNvSpPr/>
          <p:nvPr/>
        </p:nvSpPr>
        <p:spPr>
          <a:xfrm>
            <a:off x="6400797" y="3114675"/>
            <a:ext cx="160020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Ministarstvo</a:t>
            </a:r>
          </a:p>
          <a:p>
            <a:pPr algn="ctr"/>
            <a:r>
              <a:rPr lang="hr-HR" sz="1600" dirty="0" smtClean="0"/>
              <a:t>rada i </a:t>
            </a:r>
            <a:r>
              <a:rPr lang="hr-HR" sz="1600" dirty="0" err="1" smtClean="0"/>
              <a:t>mirov</a:t>
            </a:r>
            <a:r>
              <a:rPr lang="hr-HR" sz="1600" dirty="0" smtClean="0"/>
              <a:t>. sustava (HZMO)</a:t>
            </a:r>
            <a:endParaRPr lang="hr-HR" sz="1600" dirty="0"/>
          </a:p>
        </p:txBody>
      </p:sp>
      <p:sp>
        <p:nvSpPr>
          <p:cNvPr id="21" name="Strelica zakrivljena ulijevo 20"/>
          <p:cNvSpPr/>
          <p:nvPr/>
        </p:nvSpPr>
        <p:spPr>
          <a:xfrm rot="12939460">
            <a:off x="1293692" y="888734"/>
            <a:ext cx="1539564" cy="4084972"/>
          </a:xfrm>
          <a:prstGeom prst="curvedLeftArrow">
            <a:avLst>
              <a:gd name="adj1" fmla="val 18197"/>
              <a:gd name="adj2" fmla="val 50000"/>
              <a:gd name="adj3" fmla="val 259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23" name="Zaobljeni pravokutnik 22"/>
          <p:cNvSpPr/>
          <p:nvPr/>
        </p:nvSpPr>
        <p:spPr>
          <a:xfrm>
            <a:off x="6400797" y="1751013"/>
            <a:ext cx="150495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Vijeće viših vještaka</a:t>
            </a:r>
            <a:endParaRPr lang="hr-HR" sz="1600" dirty="0"/>
          </a:p>
        </p:txBody>
      </p:sp>
      <p:sp>
        <p:nvSpPr>
          <p:cNvPr id="2" name="Urezana strelica udesno 1"/>
          <p:cNvSpPr/>
          <p:nvPr/>
        </p:nvSpPr>
        <p:spPr>
          <a:xfrm>
            <a:off x="5667375" y="2077085"/>
            <a:ext cx="681033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4" name="Urezana strelica udesno 23"/>
          <p:cNvSpPr/>
          <p:nvPr/>
        </p:nvSpPr>
        <p:spPr>
          <a:xfrm rot="10800000">
            <a:off x="5591179" y="2355214"/>
            <a:ext cx="681033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Strelica ulijevo 24"/>
          <p:cNvSpPr/>
          <p:nvPr/>
        </p:nvSpPr>
        <p:spPr>
          <a:xfrm rot="18525263" flipV="1">
            <a:off x="2181966" y="3511378"/>
            <a:ext cx="2299454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6" name="Zaobljeni pravokutnik 25"/>
          <p:cNvSpPr/>
          <p:nvPr/>
        </p:nvSpPr>
        <p:spPr>
          <a:xfrm>
            <a:off x="8000998" y="4457700"/>
            <a:ext cx="871537" cy="838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VJ</a:t>
            </a:r>
          </a:p>
          <a:p>
            <a:pPr algn="ctr"/>
            <a:r>
              <a:rPr lang="hr-HR" dirty="0" err="1" smtClean="0"/>
              <a:t>reviz</a:t>
            </a:r>
            <a:endParaRPr lang="hr-HR" dirty="0"/>
          </a:p>
        </p:txBody>
      </p:sp>
      <p:sp>
        <p:nvSpPr>
          <p:cNvPr id="27" name="Strelica udesno 26"/>
          <p:cNvSpPr/>
          <p:nvPr/>
        </p:nvSpPr>
        <p:spPr>
          <a:xfrm>
            <a:off x="7677148" y="4779644"/>
            <a:ext cx="285745" cy="876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8" name="Urezana strelica udesno 27"/>
          <p:cNvSpPr/>
          <p:nvPr/>
        </p:nvSpPr>
        <p:spPr>
          <a:xfrm rot="10800000">
            <a:off x="7628334" y="5039505"/>
            <a:ext cx="296459" cy="45719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39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14" grpId="0" animBg="1"/>
      <p:bldP spid="15" grpId="0" animBg="1"/>
      <p:bldP spid="19" grpId="0" animBg="1"/>
      <p:bldP spid="20" grpId="0" animBg="1"/>
      <p:bldP spid="22" grpId="0" animBg="1"/>
      <p:bldP spid="43" grpId="0" animBg="1"/>
      <p:bldP spid="44" grpId="0" animBg="1"/>
      <p:bldP spid="51" grpId="0" animBg="1"/>
      <p:bldP spid="52" grpId="0" animBg="1"/>
      <p:bldP spid="16" grpId="0" animBg="1"/>
      <p:bldP spid="16" grpId="1" animBg="1"/>
      <p:bldP spid="17" grpId="0" animBg="1"/>
      <p:bldP spid="21" grpId="0" animBg="1"/>
      <p:bldP spid="23" grpId="0" animBg="1"/>
      <p:bldP spid="2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285750" y="466725"/>
            <a:ext cx="8743950" cy="6057899"/>
          </a:xfrm>
        </p:spPr>
        <p:txBody>
          <a:bodyPr>
            <a:normAutofit fontScale="55000" lnSpcReduction="20000"/>
          </a:bodyPr>
          <a:lstStyle/>
          <a:p>
            <a:pPr marL="342900" indent="-342900" algn="just">
              <a:buAutoNum type="arabicPeriod"/>
            </a:pPr>
            <a:r>
              <a:rPr lang="hr-HR" sz="4400" dirty="0"/>
              <a:t>Podnošenje zahtjeva uredu državne uprave u </a:t>
            </a:r>
            <a:r>
              <a:rPr lang="hr-HR" sz="4400" dirty="0" smtClean="0"/>
              <a:t>županiji (UDU)</a:t>
            </a:r>
            <a:endParaRPr lang="hr-HR" sz="4400" dirty="0"/>
          </a:p>
          <a:p>
            <a:pPr marL="342900" indent="-342900" algn="just">
              <a:buAutoNum type="arabicPeriod"/>
            </a:pPr>
            <a:r>
              <a:rPr lang="hr-HR" sz="4400" dirty="0"/>
              <a:t>UDU upućuje branitelja osobnom </a:t>
            </a:r>
            <a:r>
              <a:rPr lang="hr-HR" sz="4400" dirty="0" smtClean="0"/>
              <a:t>liječniku radi uputnice i medicinske dokumentacije</a:t>
            </a:r>
          </a:p>
          <a:p>
            <a:pPr marL="342900" indent="-342900" algn="just">
              <a:buAutoNum type="arabicPeriod"/>
            </a:pPr>
            <a:r>
              <a:rPr lang="hr-HR" sz="4400" b="1" i="1" u="sng" dirty="0" smtClean="0"/>
              <a:t>UDU </a:t>
            </a:r>
            <a:r>
              <a:rPr lang="hr-HR" sz="4400" b="1" i="1" u="sng" dirty="0"/>
              <a:t>upućuje branitelja u bolnicu radi </a:t>
            </a:r>
            <a:r>
              <a:rPr lang="hr-HR" sz="4400" b="1" i="1" u="sng" dirty="0" smtClean="0"/>
              <a:t> PRETHODNE STRUČNE PROCJENE O UZROČNO-POSLJEDIČNOJ VEZI BOLESTI I SUDJELOVANJA U DOMOVINSKOM RATU</a:t>
            </a:r>
            <a:endParaRPr lang="hr-HR" sz="4400" b="1" i="1" u="sng" dirty="0"/>
          </a:p>
          <a:p>
            <a:pPr marL="342900" indent="-342900" algn="just">
              <a:buAutoNum type="arabicPeriod"/>
            </a:pPr>
            <a:r>
              <a:rPr lang="hr-HR" sz="4400" dirty="0"/>
              <a:t>Bolnica nalaz i mišljenje dostavlja UDU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UDU upućuje branitelja na Zavod za vještačenje (rok 15 dana)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Zavod nalaz i mišljenje dostavlja UDU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UDU donosi prvostupanjsko rješenje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Žalba MHB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MHB predmet dostavlja Vijeću viših vještaka (rok 30 dana)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Vijeće viših vještaka dostavlja nalaz i mišljenje MHB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MHB donosi II. Rješenje</a:t>
            </a:r>
          </a:p>
          <a:p>
            <a:pPr marL="342900" indent="-342900" algn="just">
              <a:buAutoNum type="arabicPeriod"/>
            </a:pPr>
            <a:r>
              <a:rPr lang="hr-HR" sz="4400" dirty="0"/>
              <a:t>Upravni spor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59479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04800" y="328803"/>
            <a:ext cx="8591550" cy="652919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Čl. 181. st. 2. –”</a:t>
            </a:r>
            <a:r>
              <a:rPr lang="hr-HR" u="sng" dirty="0" smtClean="0"/>
              <a:t>Prije nalaza i mišljenja tijela vještačenja</a:t>
            </a:r>
            <a:r>
              <a:rPr lang="hr-HR" dirty="0" smtClean="0"/>
              <a:t> o uzroku i postotku oštećenja organizma radi ostvarivanja statusa HRVI po osnovi bolesti, pogoršanja bolesti, odnosno pojave bolesti kao posljedice sudjelovanja u obrani suvereniteta RH, potrebno je obaviti stručnu procjenu u ovlaštenoj zdravstvenoj ustanovi”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Tijelo vještačenja je: ZAVOD ZA VJEŠTAČENJE, PROFESIONALNU REHABILITACIJU I ZAPOŠLJAVANJE OSOBA SA INVALIDITETOM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Ovlaštene zdravstvene ustanove jesu: BOLNICE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marL="109728" indent="0" algn="just">
              <a:buNone/>
            </a:pPr>
            <a:endParaRPr lang="hr-HR" dirty="0"/>
          </a:p>
        </p:txBody>
      </p:sp>
      <p:sp>
        <p:nvSpPr>
          <p:cNvPr id="3" name="Elipsa 2"/>
          <p:cNvSpPr/>
          <p:nvPr/>
        </p:nvSpPr>
        <p:spPr>
          <a:xfrm>
            <a:off x="609596" y="3181349"/>
            <a:ext cx="3305175" cy="6762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93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890778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Pravilnik o načinu provedbe stručne procjene u ovlaštenoj zdravstvenoj ustanovi radi ostvarivanja statusa HRVI („Narodne novine” broj 27/18), od 21.3.2018.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Uputa Ministarstva zdravstva od 3.7.2018.</a:t>
            </a:r>
          </a:p>
          <a:p>
            <a:pPr marL="109728" indent="0" algn="just">
              <a:buNone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Uputa Ministarstva hrvatskih branitelja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961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Liječnička povjerenstva – nedostatak specijalista, posebice u manjim medicinskim centrima – branitelji se pozivaju na više dijagnoza – ZUP – odlučivanje o svakom zahtjevu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ZAGREB – Prof. dr. sc. Alma Mihaljević-</a:t>
            </a:r>
            <a:r>
              <a:rPr lang="hr-HR" dirty="0" err="1" smtClean="0"/>
              <a:t>Peleš</a:t>
            </a:r>
            <a:r>
              <a:rPr lang="hr-HR" dirty="0" smtClean="0"/>
              <a:t>, predstojnica Klinike za psihijatriju KBC Zagreb i doc. dr. sc. Špiro </a:t>
            </a:r>
            <a:r>
              <a:rPr lang="hr-HR" dirty="0" err="1" smtClean="0"/>
              <a:t>Janović</a:t>
            </a:r>
            <a:r>
              <a:rPr lang="hr-HR" dirty="0" smtClean="0"/>
              <a:t>, pročelnik Zavoda za hitnu i preventivnu psihijatriju i </a:t>
            </a:r>
            <a:r>
              <a:rPr lang="hr-HR" dirty="0" err="1" smtClean="0"/>
              <a:t>psihotraumu</a:t>
            </a:r>
            <a:r>
              <a:rPr lang="hr-HR" dirty="0" smtClean="0"/>
              <a:t> KBC Zagreb – zagušuje se zdravstveni sustav</a:t>
            </a:r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72307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457200" y="1513459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Uputnice – npr. uputnice osobnog liječnika iz Požege, ne prihvaćaju se u Slavonskom Brodu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dirty="0" smtClean="0"/>
              <a:t>U Zakonu ne postoji rok za stručnu procjenu, dok za vještačenje postoji – 15dana, a za Više vještačko vijeće – 30 dana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r-HR" dirty="0"/>
          </a:p>
          <a:p>
            <a:pPr>
              <a:buFont typeface="Wingdings" panose="05000000000000000000" pitchFamily="2" charset="2"/>
              <a:buChar char="Ø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831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4580</TotalTime>
  <Words>745</Words>
  <Application>Microsoft Office PowerPoint</Application>
  <PresentationFormat>Prikaz na zaslonu (4:3)</PresentationFormat>
  <Paragraphs>127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19" baseType="lpstr">
      <vt:lpstr>Gomilanje</vt:lpstr>
      <vt:lpstr>PowerPointova prezentacija</vt:lpstr>
      <vt:lpstr>ZADAĆA MHB</vt:lpstr>
      <vt:lpstr>ZAKON O HRVATSKIM BRANITELJIMA IZ DOMOVINSKOG RATA I ČLANOVIMA NJIHOVIH OBITELJI („Narodne novine” broj 121/17)</vt:lpstr>
      <vt:lpstr>NADLEŽNOSTI U POSTUPKU STJECANJA STATUSA HRVI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PRIJEDLOZI</vt:lpstr>
      <vt:lpstr>STATUS HRVATSKOG BRANITELJA IZ DOMOVINSKOG RATA</vt:lpstr>
      <vt:lpstr>MIROVINE</vt:lpstr>
      <vt:lpstr>PowerPointova prezentacija</vt:lpstr>
      <vt:lpstr>MIROVINE HRVATSKO VIJEĆE OBRANE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OPERATIVNI PROGRAM</dc:title>
  <dc:creator>Ministarstvo</dc:creator>
  <cp:lastModifiedBy>Gorana Marić</cp:lastModifiedBy>
  <cp:revision>377</cp:revision>
  <cp:lastPrinted>2018-03-13T15:24:27Z</cp:lastPrinted>
  <dcterms:created xsi:type="dcterms:W3CDTF">2017-05-29T07:38:03Z</dcterms:created>
  <dcterms:modified xsi:type="dcterms:W3CDTF">2018-11-14T08:56:41Z</dcterms:modified>
</cp:coreProperties>
</file>